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307" r:id="rId3"/>
    <p:sldId id="257" r:id="rId4"/>
    <p:sldId id="309" r:id="rId5"/>
    <p:sldId id="308" r:id="rId6"/>
    <p:sldId id="310" r:id="rId7"/>
    <p:sldId id="311" r:id="rId8"/>
    <p:sldId id="312" r:id="rId9"/>
    <p:sldId id="313" r:id="rId10"/>
    <p:sldId id="314" r:id="rId11"/>
    <p:sldId id="315" r:id="rId12"/>
    <p:sldId id="304" r:id="rId13"/>
    <p:sldId id="316" r:id="rId14"/>
    <p:sldId id="317" r:id="rId15"/>
    <p:sldId id="319" r:id="rId16"/>
    <p:sldId id="273" r:id="rId17"/>
    <p:sldId id="318" r:id="rId18"/>
    <p:sldId id="306" r:id="rId19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Symbol" pitchFamily="18" charset="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006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6613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notes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603536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1026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41987" name="Rectangle 1027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988" name="Picture 1028" descr="minispi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989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990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991" name="Rectangle 1031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en-US"/>
          </a:p>
        </p:txBody>
      </p:sp>
      <p:sp>
        <p:nvSpPr>
          <p:cNvPr id="41992" name="Rectangle 1032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en-US"/>
          </a:p>
        </p:txBody>
      </p:sp>
      <p:sp>
        <p:nvSpPr>
          <p:cNvPr id="41993" name="Rectangle 10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4D0F5A0C-8AFE-4A43-9010-37E8544E0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92D19-06B5-4DFC-9605-F4DC152784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5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B03F4-EC23-4EDD-B7B0-8766B06541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97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6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D94B1A-4283-4460-8E26-F1C7A7EA28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9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2C1A7-1032-43DC-B4BD-CA056A7CD6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3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D3106-8D95-4076-B814-93B52AD034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7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D4743-DA7A-4485-949E-7B2E53113F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6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F8FCC-394D-481E-9751-D3B35B6696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3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A77FC-73E2-4B4B-ABAD-356DF44942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2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BF58F-DB1F-48D7-A094-680AF11680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63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D5840-F455-4180-8123-763D1B5819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36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FFAA3-EB6F-4A60-9D85-80D38940F9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77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40963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0964" name="Picture 4" descr="minispir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965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096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09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09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fld id="{828962EB-E966-42FE-8679-700C141365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inyquote.com/quotes/authors/m/mark_zuckerberg.html" TargetMode="External"/><Relationship Id="rId2" Type="http://schemas.openxmlformats.org/officeDocument/2006/relationships/hyperlink" Target="http://www.marcprensky.com/writing/prensky%20-%20digital%20natives,%20digital%20immigrants%20-%20part1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anymede.chester.ac.uk/index.php?page_id=1300215" TargetMode="External"/><Relationship Id="rId2" Type="http://schemas.openxmlformats.org/officeDocument/2006/relationships/hyperlink" Target="http://www.facebook.com/pages/Steve-Page/13868587281579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GB" sz="4000" dirty="0"/>
              <a:t>Improving Research Methods Pedagogy for International Postgraduate Taught Students: Facebook as a Learning Facilitator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581525"/>
            <a:ext cx="6400800" cy="12700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/>
            <a:endParaRPr lang="en-GB" sz="1600" dirty="0"/>
          </a:p>
          <a:p>
            <a:pPr marL="342900" indent="-342900"/>
            <a:r>
              <a:rPr lang="en-GB" sz="2400" b="1" dirty="0"/>
              <a:t>Steve </a:t>
            </a:r>
            <a:r>
              <a:rPr lang="en-GB" sz="2400" b="1" dirty="0" smtClean="0"/>
              <a:t>Page &amp; Paul Webb</a:t>
            </a:r>
            <a:endParaRPr lang="en-GB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5093568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Initial </a:t>
            </a:r>
            <a:r>
              <a:rPr lang="en-GB" sz="2400" dirty="0"/>
              <a:t>Facebook postings by the students on the LSG Discussion Boards seemed to be irrelevant to the questions we had asked them to discuss. </a:t>
            </a:r>
            <a:endParaRPr lang="en-GB" sz="2400" dirty="0" smtClean="0"/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BUT … appeared to follow </a:t>
            </a:r>
            <a:r>
              <a:rPr lang="en-GB" sz="2400" dirty="0" err="1" smtClean="0"/>
              <a:t>Tuckman’s</a:t>
            </a:r>
            <a:r>
              <a:rPr lang="en-GB" sz="2400" dirty="0" smtClean="0"/>
              <a:t> (1965) ‘Forming, Storming, Norming, Performing’ model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7" name="AutoShape 4" descr="data:image/jpeg;base64,/9j/4AAQSkZJRgABAQAAAQABAAD/2wCEAAkGBhQSEBUUEhQUFBQVFBQVFBcVFRcVFBUUFBcXFRQVFRUXHCYeFxkkGhQUHy8gJCcpLCwsFR4xNTAqNSYrLCkBCQoKDgwOGg8PGiwgHCQtKSopLC0pLCwpKSksKSwsLCksKSksLCwsLCwsKSwsKSksLCwpKSwsLCwsKSksLCwsLP/AABEIALEBHAMBIgACEQEDEQH/xAAbAAABBQEBAAAAAAAAAAAAAAAAAQIDBQYHBP/EAEYQAAIBAgIGBwQFCgYBBQAAAAECAAMRBBIFBiExQVEHEyJhcYGRMqGxwUJSkqLRIyQzU2Jyc4Ky0hQXNENj4cIVFlST8P/EABoBAAIDAQEAAAAAAAAAAAAAAAABAgMEBQb/xAApEQADAAICAgEEAgIDAQAAAAAAAQIDEQQSITFREyJBYRShMnFSgcFC/9oADAMBAAIRAxEAPwDIiOBjbRwnojnDlMcDGiOEYh148NGARRARKpkgaQAyRTGJkwaPDSIGPvGIlVo8NIQY4QAlDRwaR3jgYCJA0UNIwY4QGTK0eGkKmSLIsaJQ0UNGCKJFkh+bvhmjYsiSFLRM0SIYhi5oZo2BgAubviZokSAbFvFzRIkBi3iZoRIh7FzQvEiQDYFo5GjTHJANmYMSOYRktKdk+Hol2VVF2ZgqjmWNgPUzqui+jXDU0HXBqr/SOZlS/JVUg28TOcasPbG4cnd11P3sB853UzBy8lS0k9GjBKe9mV0pqNhBQqslGzCm5U56mxgpINi3O05MDNjpnpAxS1q1MdWFV6lOxS5ygld5O+0xol/Gi5X3sry1Lf2kgMesiEcJrKNk4MeJCDHgwDZKI4GRAxwMYtkoMeDIgY4NAOxII8GRAx4MQbNngOjqo6qzVUUMAwsGY2IBHLnKvWTQYwtUUwxe6BrkW2kkWt/L750zQz3w1E86VP8AoExPSOPzimf+L4O34zl4c93l6t/JsuJmNoyojoy8cDOgzPsdAxAYsgS2EQwiQHsIRIXgGwiQhEM9GBwhq1UpggF2CgncCdl5s8P0aD6dYn9xLe9ifhMtq4fzuh/FT4zsAmLk5ahpSy/FKa8nINZNGLh8Q1JCSqhdrWvtUE7h3yrmg14P59U8E/oWZ+asbbhNlVewiRSYkmIQxyGITFSNAZ0iRNJTI6olpn2dJ6NtFUKuGLvSptUSsbOVuwsEZdvcTN9ecG0ZrHiMOrLQqsgY5iAFNyBYHaD3TuODr56SP9ZEb7Sg/OcnlY6muzfhm7Baa0V2I1QwlRy70FLMxLG7Akk3JNjMlqTq5h6/+I62mHyVsqdphZduzYYzXHW7FYbGPTpVAqAU2UFEa2ZATtK3O28zOidbK+GzdUygO2Zropu3nul2PFleN6fvWvJXeSO3o6cdQ8F+p+/U/ulfpHo0oMp6lnptwuc6X7we175lqXSPjAdppnxpjb6ETpmiMf19CnVtbOgYjkeI9bym/rYfLr+ycvHk8JHF8ZgmpVGpuLMhKkb9o5cxxm70B0cqUD4lmuRfq1NsvIM2+/cLWhrJo9TpfC3GypkJ7zTY/JVE3YMtz8mus9fGyGPEuz3+CjGouDt+h+/Uv/VKnWHUTD08PUq0usUohYDNmU222Nxf3yo0h0j4gVXFMU1UMQAVzGwJG0k79kirdIlapRelUp0yHRkuuZSMwte1yDCMXITT3/YqyYtNaPJqzqw+LY2OSmtszkX28FUcT8JucP0eYVR2hUc8y5HuW0fqDSC4GmR9I1GPjmK/BQIa46VxFJaYwysSxbMwQuVC2sLWIF7nfykMubJeXpL0SiImOzWyPFdHWGYdg1KZ5hsw9G/GYjTur9TCVAr2KnajjcwG/wACOXhN5qbpmvWV1xCEMmUqxQpmDXuLWAuCOHOS68YQPgnJ30yrjusQD90mPHmyY8nSnsV45uO0rRYatPfB0P4Se4ASLTOrNPFVFeoXGVStlIF7m+02iaovfA0P4dvQkSDWrWY4QJlQMXzWLEgDLbgN/tcxM2q+q1HvbLtz03XoadQ8LbYKg785/CZzWTU04dOspsXQe0G9pb7AbjYR6cJfaq63Ninam6KrBcwK3sQCAQQeO0S+0nSz0ainjTcfdMs+plxXqmR6xc7RyrROiqmIqZKY27yTuUczNphOj6kB+Ud3PHLZB5bCffF6PsMBhmfi7nb3KAAPefWW2sGmhhaPWZcxuFUbgSbnaeVgZPNmt30gURKntRX1NQcMRs6xT3Pf3ETNawamvh1NRD1lMe1ssyjmRuI7xLrQGvDVqy0qiKufYpUnfa9iD4TWOoIIIuCLEcCDsIkPqZcVaokpi14ONUaLOwVAWZiAAOJM2mjejsWBr1Df6qWAHdmO/wAhI9TdFhMZiL/7N0XuuxF/sr75s8RXCIztuVSx8FBJt6SzPnrfWSOPGtbZRHULC8qnj1h/CVmkujoZSaDm4+i9rHwYAW8xIV6SGz7aK5L8GOa3juv5Tc0qoZQw3MAR4EXEqqs2Py2TSi/RynQNErjaKsCCKygg7wQdoM64Ji9YMGF0nhXH+4y5v3kYC/oR6TaCLkX361+gxrW0cr14/wBdV8E/oWW2rOo61qPWVy4zbUCkDs8zcHf8JNidAf4nSlTMPySdWX7+wtk87be6bhRYcpZkzOYmZ96IzG6bZjtKamYOhSao5q2UfXFyeCjs7yZz1jt2bBwG+3d3zR656x/4irkQ/kqZ2ftNxbw4D/uZsmasE0p3T8lWRrfgQySnI5JT3TQQ2ZoxjxxjWlxlIxO6aq1s2Bw5/wCGmPsqFPwnCjO0agVs2jqPdnX7NRv+pg5y+xP9mvjf5GL6UaVsap+tRQ+jOvyE1GoOr1JMLTrFFarUGYswBKgk5VW+7YB6yh6WKf5ag3Om4+ywP/lNB0daXWrhFp37dG6sOOUklG8LG3iJXbr+PLRKUvrPZf47StCjYValOncXAZgLgcQDJ8Ji0qIGpsrob2KkFTY2NiJS6x6oUsYyM7OjKMt1sbre9jccyfWWWiNFJhqK0qebKpNsxubk3O3xmKlHVNPyaV27evBntb2y4/AP/wAhX76f3GbEGYTpQuEw7jYVqPY8jZSPes1OgtNJiqC1FIubB14o9tqke8cxLckv6U1/tf2Vy19Skch0xTy4msOVWoPvmeQGda0rqPhsRUNRs6u21ijAAnmQQdsho9HWEXeKj/vPs+6BN883H1W97Mlca9no6Pqt8Anc1QffJ+cuNJaZpYcKaz5AxsDZjcgXt2QZi+jXTKrnwzGxLZ6d+JtZ1HfsB9ZsNM6Fp4qn1dW9rggg2ZSNlx5EzBmlLM+/o1Y6bx/b7PINd8H+vH2X/tni09rVhamFrIlZSzU2CizbTwG0Tyf5Y0f11X0T8J59OajUKGFq1FaozooIzMLe0AdgA4EyyZ4/ZabIVWbT2kaPUh74Cj4OPR2lN0mDs0D31B7k/CWeoLXwFPuaoPvk/OerWTV0YtUBcpkYkELmvcWtvHKQVKOQ2/lktOsKS+EY3o9f888ab/8AiflOlVvZPgfhKHV7U9MK5fOzuQVBICgA77AcdktdKY0UqLuxsFQnxNtg8zYecjntZMm5JYpcRqim1Ab8zHdUcfA/ON6Qv9ID/wAqfB5X9HGkhlqUSe1frFHMEANbwsPWanTGilxNE03JAJBBG8EbjHf2Z9v5FP34tI5nqu355Q/iD5zrUyuhtRVoVlqtUL5TdRlyi/AnabzUO4AJJsALkngBvMOTkm6XUeGHK+4zerh/PsaP21+LS60z/pq38Kp/SZjNU9OKdIViTYVy2W/MNmQeNiZvK1IOpU7QwKnwOw/GLMnNrf6HifafH7OJ3naNFfoKX8On/SJjz0a9v9N2L7snbtyve1++3lNtRphVCjYFAUdwAsJZyss2l1IYYqW9mb1n/wBbgf4h/qSaoTD6xY8PpTCoDfq3TN3M7A28bBfWbcSnItTP+v8A0th7bIsO6FnC2zBu3zzZVIv/AC5Z4daadVsJUFH2rbeZX6QXvteZXFafOG0rUJP5N+rWoOQyLZvIn0vN8rX2jaDFUPG1X/YTSvaOEl4BppdetXuordYg/J1ST3K+9l8DvHnylFgtG1Kt8i3A3kkAeFzvM68XNT2MNJp6IM0cjRuIoMjFWFmG8e8bt4IsbxKZliI7MvicYtMZmNhf1lBj9aCdlMZf2jtPkOE8usWKzVSL+zs2bge6VM53I5NdnMmvFgnSbPV/6nVv+kf7RlzojX/G4cBUxFUUwb5AxA27TbkZnITF9Svk0dV8HR62s1TGKpes1XLe2Y7VzWuO69h6RcFjnpOHpOyMNxU2PePDunPsLi2ptmU2PuI5EcRNXozSq1hycbx8x3Tq8fkTkXRrT/owZcLn7l6Nr/mJjbW61fHq0v62kOF10xaOz9cWZgAc4DCwNxZTsXed3OUAMUGavox8Io+pXyXemda6+KRUrFCFbMMqBTexHDuM8mjdLVaD56LsjbjbcRyYHYw8RPCI4SaiUuqXgi6bezZ0Ok/EgdpKLd+VlPua3ujq3SbiT7K0k8FZv6mtMYJIJX/Gxf8AEk81/JKtY5swJBve42bd9xbdtmr0d0j4mmAHCVQOLAhvNl3+YmQBjgZZeKLWqRXN1PlM33+ab/8Ax0/+w/2zwaW6QKtek1Lq6aq4sfaZrbDsJNhu5TJAx4MqXFxJ7SJvPbWtmm0BrtVwtPq1RGTMWGbMGu207QflL2l0oc8OPKp+Kzn6mPUwvjY6e2gnNc+Ezfv0nH6NAX76hPuCiZzTOs9bFWFQgKNoRRZb8zxJ8ZTAx14o4+OHtIdZbpabJ8PiWRgyMVYG4INiDNfgOkhwLVaav+0pyE+III9LTFAxbx5MM3/khTkqfTOgnpMThQe/76gfCUGnddKuJXJYU6Z3qpJLdzNxHcLTO3iXlc8bHL2kTrNdLTY9XsbjYd4I337pr9FdI1RFC1k6230gcr2794J79kxt4Xll4pv/ACRGLqfR0gdJdD9XWv8AyfHNK3SfSS7KRQp9Xf6TnMw8FGwHxvMTeF5SuJjT3osfIt+Nlho7SGTEU6z3bLUV24s1jc7Txm7HSXQ/VVfuf3TmwkGI0hTp+26r3EgH0ksuGL80KMlT4kvNYdJriMS9VQQrZbBrX2KF228JotWdfFo0RTrh2y7EK2PZ4A3I3cO7wnP6WlaTezVQ+DD8Z6c0Hii5U/gFdS9nQ9La74TEUWpOlazDYcq3VhuYdreDMpoXTYoixBNmzKwAJFymYFTsIPVrtvcbZT3gYTgmVpehvI6e2enH4zrHuBYBVVRe5CoABc8T3yJBIrx6S6VrwiL8nH8TWzuzcyT6mRQhPPN7ezrBCEIgCSUaxVgymxG6RwgnoDZ6L0gKqX3MNjDv5junvBme1WpHttwNh5i5+fvl+J6Dj27xp0cnNKm2kSXigxgjxNBSOBjrxgjhGIkBjwZGI4QEPBjxIxHAwESKZIDIrx4MAJAYt40QvIjJLwvGwvEMdeGaNhAYuaLGxYgFvKTTGtKUSUUZ3G/6oPInnE1o02aCBUP5R9x+qvE+PKYTNMHJ5Lh9Z9mzBg7fdXotcZrFWqbCxUclJH/cri/nIwYs5dVVPbZvUqfQ4me7R+nqtEjK1x9U7VP4eUr4kJpy9pjaTWmdH0Lp9MQPquN6/McxLK85bgcc1GorrvB9RxBm2pa4Yci5ZlOzYVPLhbhwnVwcman73pnPy4Gn9q8F5ePSVmE0/QqGy1BfkQQfeJaUzNc0q8plDTn2cciQhPOnXCEIQAJLhkBdQ2xSQCeQkUfSpFjZQSeQFzHPsGbmlTCgAAADlJLyHD3yLmFmyi/jbbJZ6WfSOPSex4jgYwGOEkQJBHCRgxwgBII6MEcDGIeIsYDHQFokBjgZGI4QAkBjryMR0QDrxbxl4RDH5oXjbxRAB14t4wRSYDMhrwhz02tsyked7/P4TL5p0PWXBdbhnHFe2P5bk+6851OJzI65N/J0+NW418EitFvI7xRMhpHkwjbwgAEzR6K1YWvhs6uRUN7DZl2cCN+3nM3ebPUokUnJ9nNceQ2/L0mnjTN31pFOanM7RkczI3EMpse4ia3Ret4FMB75hs533bdszenbf4ipbcWJ9dvzngDSE5Kw01LG4WRLY2EISgsCEJZaI0X1xa5IUDeLe0dw2yUQ7ekJtJbZWiafQGj8q5zcMwtY8rgg90841X7XtjLx7O23rL8CdHi8ZzXa1/oy5sqa1IR0QRZ0zHoW0cIgjhGLQ4COtEEqNOaaagyqoU3Uk5r87DcRyMhkyTjXahzDp6RdCOExLazV7+0B/KvzEfR1qrDeVbxXd9m0y/z8f7Lv4tm0ErF1oocWYeKn5XntwVQtTRm9oqpNtguQD85ktZ9G9XVzAdl7nwb6Q+fnLORluIVwRxY5qnNGop6eoH/dXzuPjaeujjEb2XRvBgZzOAMxrn1+UjQ+JP4Z1UQvKrV/SfXUQSe2vZfx4HzHvvLSdOKVyqRhqXL0x0WNvC8mRHRTGRYhjoojBHCAFHrjpHq6AQb6hI/lFi3rcDzMwc6ji8ClUWqKGA2i/DwI3TnGk8C1GqyMLWOzjdT7J9JyOdFduz9HQ41Lr1/J5YRITnmoW8W8bCAE1ClmYD/8J0DRWEVaIWm5I3Hztt8dpmG0YwzgNYXI2ncLbZtdHJluL3Xfcc7bfls5zo8NLyzNn9GN06qiuwXd8e+V89mlnvXc/tH3bJ45hyeaZfPpBFiQkCQS41brkVCt9jKdneu73XlPPfoMHr0tzPpY3luF6yJ/sha3LNdFEAItp39nP0EUQiiMWhRHCAEUCMNDpjtZqubEEfVCr7rn3kzZ2nP9IVs9V25uxHhfZ7pg51fYl+zRx5+5s80koU8zBRxIHqbSOWWr1DNiafcc32QT8QJy4ntSRrb0tm7VbbOA2ek8ultHitSZOO9e5hu/DznrAjp6JyqXVnKW09nMWUgkHYRsMbNBrZo3JUFQDsvv7n4+u/1mfnnsuN46cs6k12Wy11d0n1NYX9huy/gdx8j850CcrE3uq+kutogE9unZT3j6J9Bbym7g5f8A4f8A0ZuRG/uLkQtACLOqYwyxbQvC8QaFgYkID0LMvrtgbqlRV2glXIHA+zfuvf1mnvElWXGskuWSiulbOUWivTIO0EeItOrBe4Su0/gKdSixqdnKCQ/FT8wdgt3zn3wdJtM1LkbetHOIRTEnONQT0YbH1KZ7DsvgSB6bp54RptegH1apY3O8+UZCEQBCEWACS71Xy52+tlFvC+35SknowGL6uoG5b+8HYZbirrabI0trRt4XkaVAQCDcEXHgYlSsFF2IA5nZO52WtmLRLFlLidZ1GxFLHmdg/GUuN0tUq+02z6o2L6cfOZsnLifXksnE37NrSqBhdSCOYNx6yS859RxDIbqxU9xtLXCazVFPb7Y432N5EfORjnS/FLQ3hf4NViq2WmzfVVj6AkTnpmx03ih/hSynY4UD+Yg/AGY6Uc2t0kvgnhWkxJodTqN6rtyS3mx/AGZ6a/U6hakzfWe32R+LGU8Wd5UTyvUs0MURBFndMJBpHAitSZDxGw8mG4znFakVYqRYgkEciN86gJktcdG2YVVGxuy/7w3HzHwnP5uLtPdfg0Ya0+pmZY6C0n1FZW+iey4/ZPHy3+Uros5c05e0aWtrR1YNfdx+EcZn9T9J9ZS6tj2qe7vQ7vTd6S8xFdUUs5CqN5M7+PIrhUYKnT0PvFEzlbXekL5UduR2KD8TPP8A++xf9Cbfv7f6ZU+ViX5JfSr4NZCZylrxSPtJUXwyt8xLHBaw0KuxagB5P2T79h9ZOc+OvTE8dL8FlaFosWWkNCATI68aRN1og7AM795Psj02+YmuLgC52AXv3DeTOX6UxvW1nqfWYkdy7lHoBMXMydY6/Jfhnb2eSEITkGsIQhAAhCEACEIQAIQhAC3wWmQlLLYlgTYcLcNvrK/FY1qhuxJ5DgPASCEsrJVLq34IqUnsIQhKyQQhCAHubSN6C0iD2WLXvzvYW8zPDCEbpv2Ggm71eTLhk7wSfMk/hMLPXgtKVKIIRrA79gPxl/HyrFW2ivJPZaOhho4GYUa01+a/ZElTW+sOCH+U/jOh/Nx/so+jRtgZHi8KtWmyNuYefcR4GZFdc6vFKZ8mHzkq67Pxpp6tH/LxPwxfStFNiERKrLZnVSVG0KTbZc2B43jDil4Uk8y7fFre6MxmI6yoz2C5mJsNwvtkM5Lfnwaz24DSr0XLJlBO/sg7OIFx2R4R+ldMviGuxsoJyrwUcPE98r4Q71rrvwGlvY6wtv28rfONhCQGEWJCAGo1V1jFMdVVNlv2GO5f2TyHfwmzvOSyy0frFWogBWuo3KwzDy4jyM34OX0XWvRReLt5Rpdb9M5E6pT2nHa/ZTl4n4eMxBj69dnYsxuxNyTxMjmbNleStlsT1WghCEpJBCEIAEIQgAQhCACwhCABEhCABCEIABhCEAFhCEAAQMIQABAQhABBFhCABEhCACmJCEAFiGEIALCEIAESEIAEWEIAESEIAKIkIQAI6EIAf//Z"/>
          <p:cNvSpPr>
            <a:spLocks noChangeAspect="1" noChangeArrowheads="1"/>
          </p:cNvSpPr>
          <p:nvPr/>
        </p:nvSpPr>
        <p:spPr bwMode="auto">
          <a:xfrm>
            <a:off x="63500" y="-819150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6" descr="data:image/jpeg;base64,/9j/4AAQSkZJRgABAQAAAQABAAD/2wCEAAkGBhQSEBUUEhQUFBQVFBQVFBcVFRcVFBUUFBcXFRQVFRUXHCYeFxkkGhQUHy8gJCcpLCwsFR4xNTAqNSYrLCkBCQoKDgwOGg8PGiwgHCQtKSopLC0pLCwpKSksKSwsLCksKSksLCwsLCwsKSwsKSksLCwpKSwsLCwsKSksLCwsLP/AABEIALEBHAMBIgACEQEDEQH/xAAbAAABBQEBAAAAAAAAAAAAAAAAAQIDBQYHBP/EAEYQAAIBAgIGBwQFCgYBBQAAAAECAAMRBBIFBiExQVEHEyJhcYGRMqGxwUJSkqLRIyQzU2Jyc4Ky0hQXNENj4cIVFlST8P/EABoBAAIDAQEAAAAAAAAAAAAAAAABAgMEBQb/xAApEQADAAICAgEEAgIDAQAAAAAAAQIDEQQSITFREyJBYRShMnFSgcFC/9oADAMBAAIRAxEAPwDIiOBjbRwnojnDlMcDGiOEYh148NGARRARKpkgaQAyRTGJkwaPDSIGPvGIlVo8NIQY4QAlDRwaR3jgYCJA0UNIwY4QGTK0eGkKmSLIsaJQ0UNGCKJFkh+bvhmjYsiSFLRM0SIYhi5oZo2BgAubviZokSAbFvFzRIkBi3iZoRIh7FzQvEiQDYFo5GjTHJANmYMSOYRktKdk+Hol2VVF2ZgqjmWNgPUzqui+jXDU0HXBqr/SOZlS/JVUg28TOcasPbG4cnd11P3sB853UzBy8lS0k9GjBKe9mV0pqNhBQqslGzCm5U56mxgpINi3O05MDNjpnpAxS1q1MdWFV6lOxS5ygld5O+0xol/Gi5X3sry1Lf2kgMesiEcJrKNk4MeJCDHgwDZKI4GRAxwMYtkoMeDIgY4NAOxII8GRAx4MQbNngOjqo6qzVUUMAwsGY2IBHLnKvWTQYwtUUwxe6BrkW2kkWt/L750zQz3w1E86VP8AoExPSOPzimf+L4O34zl4c93l6t/JsuJmNoyojoy8cDOgzPsdAxAYsgS2EQwiQHsIRIXgGwiQhEM9GBwhq1UpggF2CgncCdl5s8P0aD6dYn9xLe9ifhMtq4fzuh/FT4zsAmLk5ahpSy/FKa8nINZNGLh8Q1JCSqhdrWvtUE7h3yrmg14P59U8E/oWZ+asbbhNlVewiRSYkmIQxyGITFSNAZ0iRNJTI6olpn2dJ6NtFUKuGLvSptUSsbOVuwsEZdvcTN9ecG0ZrHiMOrLQqsgY5iAFNyBYHaD3TuODr56SP9ZEb7Sg/OcnlY6muzfhm7Baa0V2I1QwlRy70FLMxLG7Akk3JNjMlqTq5h6/+I62mHyVsqdphZduzYYzXHW7FYbGPTpVAqAU2UFEa2ZATtK3O28zOidbK+GzdUygO2Zropu3nul2PFleN6fvWvJXeSO3o6cdQ8F+p+/U/ulfpHo0oMp6lnptwuc6X7we175lqXSPjAdppnxpjb6ETpmiMf19CnVtbOgYjkeI9bym/rYfLr+ycvHk8JHF8ZgmpVGpuLMhKkb9o5cxxm70B0cqUD4lmuRfq1NsvIM2+/cLWhrJo9TpfC3GypkJ7zTY/JVE3YMtz8mus9fGyGPEuz3+CjGouDt+h+/Uv/VKnWHUTD08PUq0usUohYDNmU222Nxf3yo0h0j4gVXFMU1UMQAVzGwJG0k79kirdIlapRelUp0yHRkuuZSMwte1yDCMXITT3/YqyYtNaPJqzqw+LY2OSmtszkX28FUcT8JucP0eYVR2hUc8y5HuW0fqDSC4GmR9I1GPjmK/BQIa46VxFJaYwysSxbMwQuVC2sLWIF7nfykMubJeXpL0SiImOzWyPFdHWGYdg1KZ5hsw9G/GYjTur9TCVAr2KnajjcwG/wACOXhN5qbpmvWV1xCEMmUqxQpmDXuLWAuCOHOS68YQPgnJ30yrjusQD90mPHmyY8nSnsV45uO0rRYatPfB0P4Se4ASLTOrNPFVFeoXGVStlIF7m+02iaovfA0P4dvQkSDWrWY4QJlQMXzWLEgDLbgN/tcxM2q+q1HvbLtz03XoadQ8LbYKg785/CZzWTU04dOspsXQe0G9pb7AbjYR6cJfaq63Ninam6KrBcwK3sQCAQQeO0S+0nSz0ainjTcfdMs+plxXqmR6xc7RyrROiqmIqZKY27yTuUczNphOj6kB+Ud3PHLZB5bCffF6PsMBhmfi7nb3KAAPefWW2sGmhhaPWZcxuFUbgSbnaeVgZPNmt30gURKntRX1NQcMRs6xT3Pf3ETNawamvh1NRD1lMe1ssyjmRuI7xLrQGvDVqy0qiKufYpUnfa9iD4TWOoIIIuCLEcCDsIkPqZcVaokpi14ONUaLOwVAWZiAAOJM2mjejsWBr1Df6qWAHdmO/wAhI9TdFhMZiL/7N0XuuxF/sr75s8RXCIztuVSx8FBJt6SzPnrfWSOPGtbZRHULC8qnj1h/CVmkujoZSaDm4+i9rHwYAW8xIV6SGz7aK5L8GOa3juv5Tc0qoZQw3MAR4EXEqqs2Py2TSi/RynQNErjaKsCCKygg7wQdoM64Ji9YMGF0nhXH+4y5v3kYC/oR6TaCLkX361+gxrW0cr14/wBdV8E/oWW2rOo61qPWVy4zbUCkDs8zcHf8JNidAf4nSlTMPySdWX7+wtk87be6bhRYcpZkzOYmZ96IzG6bZjtKamYOhSao5q2UfXFyeCjs7yZz1jt2bBwG+3d3zR656x/4irkQ/kqZ2ftNxbw4D/uZsmasE0p3T8lWRrfgQySnI5JT3TQQ2ZoxjxxjWlxlIxO6aq1s2Bw5/wCGmPsqFPwnCjO0agVs2jqPdnX7NRv+pg5y+xP9mvjf5GL6UaVsap+tRQ+jOvyE1GoOr1JMLTrFFarUGYswBKgk5VW+7YB6yh6WKf5ag3Om4+ywP/lNB0daXWrhFp37dG6sOOUklG8LG3iJXbr+PLRKUvrPZf47StCjYValOncXAZgLgcQDJ8Ji0qIGpsrob2KkFTY2NiJS6x6oUsYyM7OjKMt1sbre9jccyfWWWiNFJhqK0qebKpNsxubk3O3xmKlHVNPyaV27evBntb2y4/AP/wAhX76f3GbEGYTpQuEw7jYVqPY8jZSPes1OgtNJiqC1FIubB14o9tqke8cxLckv6U1/tf2Vy19Skch0xTy4msOVWoPvmeQGda0rqPhsRUNRs6u21ijAAnmQQdsho9HWEXeKj/vPs+6BN883H1W97Mlca9no6Pqt8Anc1QffJ+cuNJaZpYcKaz5AxsDZjcgXt2QZi+jXTKrnwzGxLZ6d+JtZ1HfsB9ZsNM6Fp4qn1dW9rggg2ZSNlx5EzBmlLM+/o1Y6bx/b7PINd8H+vH2X/tni09rVhamFrIlZSzU2CizbTwG0Tyf5Y0f11X0T8J59OajUKGFq1FaozooIzMLe0AdgA4EyyZ4/ZabIVWbT2kaPUh74Cj4OPR2lN0mDs0D31B7k/CWeoLXwFPuaoPvk/OerWTV0YtUBcpkYkELmvcWtvHKQVKOQ2/lktOsKS+EY3o9f888ab/8AiflOlVvZPgfhKHV7U9MK5fOzuQVBICgA77AcdktdKY0UqLuxsFQnxNtg8zYecjntZMm5JYpcRqim1Ab8zHdUcfA/ON6Qv9ID/wAqfB5X9HGkhlqUSe1frFHMEANbwsPWanTGilxNE03JAJBBG8EbjHf2Z9v5FP34tI5nqu355Q/iD5zrUyuhtRVoVlqtUL5TdRlyi/AnabzUO4AJJsALkngBvMOTkm6XUeGHK+4zerh/PsaP21+LS60z/pq38Kp/SZjNU9OKdIViTYVy2W/MNmQeNiZvK1IOpU7QwKnwOw/GLMnNrf6HifafH7OJ3naNFfoKX8On/SJjz0a9v9N2L7snbtyve1++3lNtRphVCjYFAUdwAsJZyss2l1IYYqW9mb1n/wBbgf4h/qSaoTD6xY8PpTCoDfq3TN3M7A28bBfWbcSnItTP+v8A0th7bIsO6FnC2zBu3zzZVIv/AC5Z4daadVsJUFH2rbeZX6QXvteZXFafOG0rUJP5N+rWoOQyLZvIn0vN8rX2jaDFUPG1X/YTSvaOEl4BppdetXuordYg/J1ST3K+9l8DvHnylFgtG1Kt8i3A3kkAeFzvM68XNT2MNJp6IM0cjRuIoMjFWFmG8e8bt4IsbxKZliI7MvicYtMZmNhf1lBj9aCdlMZf2jtPkOE8usWKzVSL+zs2bge6VM53I5NdnMmvFgnSbPV/6nVv+kf7RlzojX/G4cBUxFUUwb5AxA27TbkZnITF9Svk0dV8HR62s1TGKpes1XLe2Y7VzWuO69h6RcFjnpOHpOyMNxU2PePDunPsLi2ptmU2PuI5EcRNXozSq1hycbx8x3Tq8fkTkXRrT/owZcLn7l6Nr/mJjbW61fHq0v62kOF10xaOz9cWZgAc4DCwNxZTsXed3OUAMUGavox8Io+pXyXemda6+KRUrFCFbMMqBTexHDuM8mjdLVaD56LsjbjbcRyYHYw8RPCI4SaiUuqXgi6bezZ0Ok/EgdpKLd+VlPua3ujq3SbiT7K0k8FZv6mtMYJIJX/Gxf8AEk81/JKtY5swJBve42bd9xbdtmr0d0j4mmAHCVQOLAhvNl3+YmQBjgZZeKLWqRXN1PlM33+ab/8Ax0/+w/2zwaW6QKtek1Lq6aq4sfaZrbDsJNhu5TJAx4MqXFxJ7SJvPbWtmm0BrtVwtPq1RGTMWGbMGu207QflL2l0oc8OPKp+Kzn6mPUwvjY6e2gnNc+Ezfv0nH6NAX76hPuCiZzTOs9bFWFQgKNoRRZb8zxJ8ZTAx14o4+OHtIdZbpabJ8PiWRgyMVYG4INiDNfgOkhwLVaav+0pyE+III9LTFAxbx5MM3/khTkqfTOgnpMThQe/76gfCUGnddKuJXJYU6Z3qpJLdzNxHcLTO3iXlc8bHL2kTrNdLTY9XsbjYd4I337pr9FdI1RFC1k6230gcr2794J79kxt4Xll4pv/ACRGLqfR0gdJdD9XWv8AyfHNK3SfSS7KRQp9Xf6TnMw8FGwHxvMTeF5SuJjT3osfIt+Nlho7SGTEU6z3bLUV24s1jc7Txm7HSXQ/VVfuf3TmwkGI0hTp+26r3EgH0ksuGL80KMlT4kvNYdJriMS9VQQrZbBrX2KF228JotWdfFo0RTrh2y7EK2PZ4A3I3cO7wnP6WlaTezVQ+DD8Z6c0Hii5U/gFdS9nQ9La74TEUWpOlazDYcq3VhuYdreDMpoXTYoixBNmzKwAJFymYFTsIPVrtvcbZT3gYTgmVpehvI6e2enH4zrHuBYBVVRe5CoABc8T3yJBIrx6S6VrwiL8nH8TWzuzcyT6mRQhPPN7ezrBCEIgCSUaxVgymxG6RwgnoDZ6L0gKqX3MNjDv5junvBme1WpHttwNh5i5+fvl+J6Dj27xp0cnNKm2kSXigxgjxNBSOBjrxgjhGIkBjwZGI4QEPBjxIxHAwESKZIDIrx4MAJAYt40QvIjJLwvGwvEMdeGaNhAYuaLGxYgFvKTTGtKUSUUZ3G/6oPInnE1o02aCBUP5R9x+qvE+PKYTNMHJ5Lh9Z9mzBg7fdXotcZrFWqbCxUclJH/cri/nIwYs5dVVPbZvUqfQ4me7R+nqtEjK1x9U7VP4eUr4kJpy9pjaTWmdH0Lp9MQPquN6/McxLK85bgcc1GorrvB9RxBm2pa4Yci5ZlOzYVPLhbhwnVwcman73pnPy4Gn9q8F5ePSVmE0/QqGy1BfkQQfeJaUzNc0q8plDTn2cciQhPOnXCEIQAJLhkBdQ2xSQCeQkUfSpFjZQSeQFzHPsGbmlTCgAAADlJLyHD3yLmFmyi/jbbJZ6WfSOPSex4jgYwGOEkQJBHCRgxwgBII6MEcDGIeIsYDHQFokBjgZGI4QAkBjryMR0QDrxbxl4RDH5oXjbxRAB14t4wRSYDMhrwhz02tsyked7/P4TL5p0PWXBdbhnHFe2P5bk+6851OJzI65N/J0+NW418EitFvI7xRMhpHkwjbwgAEzR6K1YWvhs6uRUN7DZl2cCN+3nM3ebPUokUnJ9nNceQ2/L0mnjTN31pFOanM7RkczI3EMpse4ia3Ret4FMB75hs533bdszenbf4ipbcWJ9dvzngDSE5Kw01LG4WRLY2EISgsCEJZaI0X1xa5IUDeLe0dw2yUQ7ekJtJbZWiafQGj8q5zcMwtY8rgg90841X7XtjLx7O23rL8CdHi8ZzXa1/oy5sqa1IR0QRZ0zHoW0cIgjhGLQ4COtEEqNOaaagyqoU3Uk5r87DcRyMhkyTjXahzDp6RdCOExLazV7+0B/KvzEfR1qrDeVbxXd9m0y/z8f7Lv4tm0ErF1oocWYeKn5XntwVQtTRm9oqpNtguQD85ktZ9G9XVzAdl7nwb6Q+fnLORluIVwRxY5qnNGop6eoH/dXzuPjaeujjEb2XRvBgZzOAMxrn1+UjQ+JP4Z1UQvKrV/SfXUQSe2vZfx4HzHvvLSdOKVyqRhqXL0x0WNvC8mRHRTGRYhjoojBHCAFHrjpHq6AQb6hI/lFi3rcDzMwc6ji8ClUWqKGA2i/DwI3TnGk8C1GqyMLWOzjdT7J9JyOdFduz9HQ41Lr1/J5YRITnmoW8W8bCAE1ClmYD/8J0DRWEVaIWm5I3Hztt8dpmG0YwzgNYXI2ncLbZtdHJluL3Xfcc7bfls5zo8NLyzNn9GN06qiuwXd8e+V89mlnvXc/tH3bJ45hyeaZfPpBFiQkCQS41brkVCt9jKdneu73XlPPfoMHr0tzPpY3luF6yJ/sha3LNdFEAItp39nP0EUQiiMWhRHCAEUCMNDpjtZqubEEfVCr7rn3kzZ2nP9IVs9V25uxHhfZ7pg51fYl+zRx5+5s80koU8zBRxIHqbSOWWr1DNiafcc32QT8QJy4ntSRrb0tm7VbbOA2ek8ultHitSZOO9e5hu/DznrAjp6JyqXVnKW09nMWUgkHYRsMbNBrZo3JUFQDsvv7n4+u/1mfnnsuN46cs6k12Wy11d0n1NYX9huy/gdx8j850CcrE3uq+kutogE9unZT3j6J9Bbym7g5f8A4f8A0ZuRG/uLkQtACLOqYwyxbQvC8QaFgYkID0LMvrtgbqlRV2glXIHA+zfuvf1mnvElWXGskuWSiulbOUWivTIO0EeItOrBe4Su0/gKdSixqdnKCQ/FT8wdgt3zn3wdJtM1LkbetHOIRTEnONQT0YbH1KZ7DsvgSB6bp54RptegH1apY3O8+UZCEQBCEWACS71Xy52+tlFvC+35SknowGL6uoG5b+8HYZbirrabI0trRt4XkaVAQCDcEXHgYlSsFF2IA5nZO52WtmLRLFlLidZ1GxFLHmdg/GUuN0tUq+02z6o2L6cfOZsnLifXksnE37NrSqBhdSCOYNx6yS859RxDIbqxU9xtLXCazVFPb7Y432N5EfORjnS/FLQ3hf4NViq2WmzfVVj6AkTnpmx03ih/hSynY4UD+Yg/AGY6Uc2t0kvgnhWkxJodTqN6rtyS3mx/AGZ6a/U6hakzfWe32R+LGU8Wd5UTyvUs0MURBFndMJBpHAitSZDxGw8mG4znFakVYqRYgkEciN86gJktcdG2YVVGxuy/7w3HzHwnP5uLtPdfg0Ya0+pmZY6C0n1FZW+iey4/ZPHy3+Uros5c05e0aWtrR1YNfdx+EcZn9T9J9ZS6tj2qe7vQ7vTd6S8xFdUUs5CqN5M7+PIrhUYKnT0PvFEzlbXekL5UduR2KD8TPP8A++xf9Cbfv7f6ZU+ViX5JfSr4NZCZylrxSPtJUXwyt8xLHBaw0KuxagB5P2T79h9ZOc+OvTE8dL8FlaFosWWkNCATI68aRN1og7AM795Psj02+YmuLgC52AXv3DeTOX6UxvW1nqfWYkdy7lHoBMXMydY6/Jfhnb2eSEITkGsIQhAAhCEACEIQAIQhAC3wWmQlLLYlgTYcLcNvrK/FY1qhuxJ5DgPASCEsrJVLq34IqUnsIQhKyQQhCAHubSN6C0iD2WLXvzvYW8zPDCEbpv2Ggm71eTLhk7wSfMk/hMLPXgtKVKIIRrA79gPxl/HyrFW2ivJPZaOhho4GYUa01+a/ZElTW+sOCH+U/jOh/Nx/so+jRtgZHi8KtWmyNuYefcR4GZFdc6vFKZ8mHzkq67Pxpp6tH/LxPwxfStFNiERKrLZnVSVG0KTbZc2B43jDil4Uk8y7fFre6MxmI6yoz2C5mJsNwvtkM5Lfnwaz24DSr0XLJlBO/sg7OIFx2R4R+ldMviGuxsoJyrwUcPE98r4Q71rrvwGlvY6wtv28rfONhCQGEWJCAGo1V1jFMdVVNlv2GO5f2TyHfwmzvOSyy0frFWogBWuo3KwzDy4jyM34OX0XWvRReLt5Rpdb9M5E6pT2nHa/ZTl4n4eMxBj69dnYsxuxNyTxMjmbNleStlsT1WghCEpJBCEIAEIQgAQhCACwhCABEhCABCEIABhCEAFhCEAAQMIQABAQhABBFhCABEhCACmJCEAFiGEIALCEIAESEIAEWEIAESEIAKIkIQAI6EIAf//Z"/>
          <p:cNvSpPr>
            <a:spLocks noChangeAspect="1" noChangeArrowheads="1"/>
          </p:cNvSpPr>
          <p:nvPr/>
        </p:nvSpPr>
        <p:spPr bwMode="auto">
          <a:xfrm>
            <a:off x="215900" y="-666750"/>
            <a:ext cx="27051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284983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74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Feedback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5381600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/>
              <a:t>“Thank you Steve and Paul </a:t>
            </a:r>
            <a:r>
              <a:rPr lang="en-GB" sz="2400" dirty="0" smtClean="0"/>
              <a:t>… it was </a:t>
            </a:r>
            <a:r>
              <a:rPr lang="en-GB" sz="2400" dirty="0"/>
              <a:t>really very helpful and we learnt a lot</a:t>
            </a:r>
            <a:r>
              <a:rPr lang="en-GB" sz="2400" dirty="0" smtClean="0"/>
              <a:t>.”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“… </a:t>
            </a:r>
            <a:r>
              <a:rPr lang="en-GB" sz="2400" dirty="0"/>
              <a:t>everybody contributes unlike the normal class where some people are too shy.”  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“… </a:t>
            </a:r>
            <a:r>
              <a:rPr lang="en-GB" sz="2400" dirty="0"/>
              <a:t>nobody particularly felt as if they were being watched</a:t>
            </a:r>
            <a:r>
              <a:rPr lang="en-GB" sz="2400" dirty="0" smtClean="0"/>
              <a:t>.”</a:t>
            </a:r>
            <a:endParaRPr lang="en-GB" sz="2400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14690" name="Picture 2" descr="http://t3.gstatic.com/images?q=tbn:ANd9GcSPAKy-gmR8ZaPyBtQJErwDZ73MxdEuB8RJpS0bEoD2YO07isfq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708920"/>
            <a:ext cx="20669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1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 smtClean="0"/>
              <a:t>Analysis of Results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631217"/>
              </p:ext>
            </p:extLst>
          </p:nvPr>
        </p:nvGraphicFramePr>
        <p:xfrm>
          <a:off x="1043608" y="1772816"/>
          <a:ext cx="7704858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4236"/>
                <a:gridCol w="969158"/>
                <a:gridCol w="945786"/>
                <a:gridCol w="945786"/>
                <a:gridCol w="957473"/>
                <a:gridCol w="957473"/>
                <a:gridCol w="957473"/>
                <a:gridCol w="957473"/>
              </a:tblGrid>
              <a:tr h="3224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Cohort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Number of </a:t>
                      </a:r>
                      <a:r>
                        <a:rPr lang="en-GB" sz="1200" dirty="0" smtClean="0">
                          <a:effectLst/>
                        </a:rPr>
                        <a:t> Students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Overall Mean Course Grade (Excluding Dissertation Module)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Dissertation Module – Proposal Mean  (15% of Module)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Dissertation Module – Dissertation Mean (85% of Module)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Dissertation Module Overall Mean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Difference Between Mean Dissertation Module Grade  &amp; Overall Mean  Course Grade 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Failed Dissertation Module at First Attempt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2009/10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43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</a:rPr>
                        <a:t>53%</a:t>
                      </a:r>
                      <a:endParaRPr lang="en-GB" sz="12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51%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40%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41%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-12%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11 = 25.6%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2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2010/11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24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</a:rPr>
                        <a:t>54%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60%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55%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56%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+2%</a:t>
                      </a:r>
                      <a:endParaRPr lang="en-GB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2 = 8.3%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7613848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Using Facebook on the MBA has improved understanding of Research Methods &amp; consequently students have achieved better grades on their dissertation.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err="1" smtClean="0"/>
              <a:t>Apochryphal</a:t>
            </a:r>
            <a:r>
              <a:rPr lang="en-GB" sz="2400" dirty="0" smtClean="0"/>
              <a:t>? … No!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Unprompted, at the December 2011 Examination Board the External Examiner commented on the: </a:t>
            </a:r>
          </a:p>
          <a:p>
            <a:pPr marL="1257300" lvl="3" indent="0">
              <a:buNone/>
            </a:pPr>
            <a:endParaRPr lang="en-GB" sz="1200" dirty="0" smtClean="0"/>
          </a:p>
          <a:p>
            <a:pPr marL="1257300" lvl="3" indent="0">
              <a:buNone/>
            </a:pPr>
            <a:r>
              <a:rPr lang="en-GB" sz="2400" dirty="0" smtClean="0"/>
              <a:t>… excellent </a:t>
            </a:r>
            <a:r>
              <a:rPr lang="en-GB" sz="2400" dirty="0"/>
              <a:t>research methodology chapters in evidence in this year’s </a:t>
            </a:r>
            <a:r>
              <a:rPr lang="en-GB" sz="2400" dirty="0" smtClean="0"/>
              <a:t>dissertations.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5700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http://a5.sphotos.ak.fbcdn.net/hphotos-ak-snc7/411168_10151405103035296_601735295_23209779_2131380387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7"/>
            <a:ext cx="7481864" cy="481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Stories 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50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600" y="1772816"/>
            <a:ext cx="4536503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Article currently in refereeing - drawn a line under this research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2012/13 – working with Roy Williams @ One Vision Housing exploring ‘governance </a:t>
            </a:r>
            <a:r>
              <a:rPr lang="en-GB" sz="2400" dirty="0"/>
              <a:t>and sustainability in the UK social housing </a:t>
            </a:r>
            <a:r>
              <a:rPr lang="en-GB" sz="2400" dirty="0" smtClean="0"/>
              <a:t>market’</a:t>
            </a:r>
          </a:p>
          <a:p>
            <a:pPr>
              <a:buFont typeface="Wingdings" pitchFamily="2" charset="2"/>
              <a:buChar char="Ø"/>
            </a:pPr>
            <a:endParaRPr lang="en-GB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Will be exploring opportunities for funding the work both from </a:t>
            </a:r>
            <a:r>
              <a:rPr lang="en-GB" sz="2400" dirty="0" smtClean="0"/>
              <a:t>within the </a:t>
            </a:r>
            <a:r>
              <a:rPr lang="en-GB" sz="2400" dirty="0" smtClean="0"/>
              <a:t>University &amp; outside</a:t>
            </a:r>
            <a:endParaRPr lang="en-GB" sz="2400" dirty="0"/>
          </a:p>
        </p:txBody>
      </p:sp>
      <p:pic>
        <p:nvPicPr>
          <p:cNvPr id="112644" name="Picture 4" descr="C:\Users\Steve\AppData\Local\Microsoft\Windows\Temporary Internet Files\Content.IE5\D7BFSZ5E\MP90044421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2708920"/>
            <a:ext cx="3227025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398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 dirty="0"/>
              <a:t>References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err="1"/>
              <a:t>Adeoy</a:t>
            </a:r>
            <a:r>
              <a:rPr lang="en-GB" sz="2000" dirty="0"/>
              <a:t>, B. F. (2011) ‘Culturally different learning</a:t>
            </a:r>
            <a:r>
              <a:rPr lang="en-GB" sz="2000" b="1" dirty="0"/>
              <a:t> s</a:t>
            </a:r>
            <a:r>
              <a:rPr lang="en-GB" sz="2000" dirty="0"/>
              <a:t>tyles in online learning environments: a case of Nigerian</a:t>
            </a:r>
            <a:r>
              <a:rPr lang="en-GB" sz="2000" b="1" dirty="0"/>
              <a:t> </a:t>
            </a:r>
            <a:r>
              <a:rPr lang="en-GB" sz="2000" dirty="0"/>
              <a:t>university students’, </a:t>
            </a:r>
            <a:r>
              <a:rPr lang="en-GB" sz="2000" i="1" dirty="0"/>
              <a:t>International Journal of Information &amp; Communication Technology Education, </a:t>
            </a:r>
            <a:r>
              <a:rPr lang="en-GB" sz="2000" dirty="0"/>
              <a:t>vol. 7, no. 2, pp. 1-12.</a:t>
            </a:r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smtClean="0"/>
              <a:t>De </a:t>
            </a:r>
            <a:r>
              <a:rPr lang="en-GB" sz="2000" dirty="0"/>
              <a:t>Vita, G. (2001) ‘Learning styles, culture and inclusive instruction in the multicultural classroom: A business and management perspective’, </a:t>
            </a:r>
            <a:r>
              <a:rPr lang="en-GB" sz="2000" i="1" dirty="0"/>
              <a:t>Innovations in Education and Teaching International</a:t>
            </a:r>
            <a:r>
              <a:rPr lang="en-GB" sz="2000" dirty="0"/>
              <a:t>, vol. 38, no. 2, pp. 165-174.</a:t>
            </a:r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err="1" smtClean="0"/>
              <a:t>Hofstede</a:t>
            </a:r>
            <a:r>
              <a:rPr lang="en-GB" sz="2000" dirty="0"/>
              <a:t>, G. (1986) ‘Cultural differences in teaching and learning’, </a:t>
            </a:r>
            <a:r>
              <a:rPr lang="en-GB" sz="2000" i="1" dirty="0"/>
              <a:t>International Journal of Intercultural Relations, </a:t>
            </a:r>
            <a:r>
              <a:rPr lang="en-GB" sz="2000" dirty="0"/>
              <a:t>vol. 10, no. 3, pp. 301-320.</a:t>
            </a:r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smtClean="0"/>
              <a:t>McCarthy</a:t>
            </a:r>
            <a:r>
              <a:rPr lang="en-GB" sz="2000" dirty="0"/>
              <a:t>, J. (2010) ‘Blended learning environments: using social networking sites to enhance the first year experience’, </a:t>
            </a:r>
            <a:r>
              <a:rPr lang="en-GB" sz="2000" i="1" dirty="0"/>
              <a:t>Australasian Journal of Educational Technology</a:t>
            </a:r>
            <a:r>
              <a:rPr lang="en-GB" sz="2000" dirty="0"/>
              <a:t>, vol. 26, no. 6, pp. 729-740</a:t>
            </a:r>
            <a:r>
              <a:rPr lang="en-GB" sz="2000" dirty="0" smtClean="0"/>
              <a:t>.</a:t>
            </a:r>
            <a:endParaRPr lang="en-GB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772400" cy="1143000"/>
          </a:xfrm>
        </p:spPr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dirty="0"/>
              <a:t>Parsons, C. &amp; </a:t>
            </a:r>
            <a:r>
              <a:rPr lang="en-US" sz="2000" dirty="0" err="1"/>
              <a:t>Fidler</a:t>
            </a:r>
            <a:r>
              <a:rPr lang="en-US" sz="2000" dirty="0"/>
              <a:t>, B. (2005) ‘</a:t>
            </a:r>
            <a:r>
              <a:rPr lang="en-GB" sz="2000" dirty="0"/>
              <a:t>A new theory of educational change – punctuated equilibrium: the case of the internationalisation of higher education institutions’, </a:t>
            </a:r>
            <a:r>
              <a:rPr lang="en-GB" sz="2000" i="1" dirty="0"/>
              <a:t>British Journal of Educational Studies</a:t>
            </a:r>
            <a:r>
              <a:rPr lang="en-GB" sz="2000" dirty="0"/>
              <a:t>, vol. 53, no. 4, pp. 447-465.  </a:t>
            </a:r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err="1" smtClean="0"/>
              <a:t>Prensky</a:t>
            </a:r>
            <a:r>
              <a:rPr lang="en-GB" sz="2000" dirty="0"/>
              <a:t>, M. (2001) ‘Digital natives, digital immigrants’, </a:t>
            </a:r>
            <a:r>
              <a:rPr lang="en-GB" sz="2000" i="1" dirty="0"/>
              <a:t>On The Horizon, </a:t>
            </a:r>
            <a:r>
              <a:rPr lang="en-GB" sz="2000" dirty="0"/>
              <a:t>vol. 9, no. 5. </a:t>
            </a:r>
            <a:r>
              <a:rPr lang="en-US" sz="2000" dirty="0"/>
              <a:t>[online] Available at:  </a:t>
            </a:r>
            <a:r>
              <a:rPr lang="en-GB" sz="2000" u="sng" dirty="0">
                <a:hlinkClick r:id="rId2"/>
              </a:rPr>
              <a:t>http://www.marcprensky.com/writing/prensky%20-%20digital%20natives,%20digital%20immigrants%20-%20part1.pdf</a:t>
            </a:r>
            <a:endParaRPr lang="en-GB" sz="2000" dirty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err="1" smtClean="0"/>
              <a:t>Tuckman</a:t>
            </a:r>
            <a:r>
              <a:rPr lang="en-GB" sz="2000" dirty="0"/>
              <a:t>, B. W. (1965) ‘Developmental sequence in small groups’, </a:t>
            </a:r>
            <a:r>
              <a:rPr lang="en-GB" sz="2000" i="1" dirty="0"/>
              <a:t>Psychological Bulletin</a:t>
            </a:r>
            <a:r>
              <a:rPr lang="en-GB" sz="2000" dirty="0"/>
              <a:t>, vol. 63, pp. 384-399.  </a:t>
            </a:r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smtClean="0"/>
              <a:t>Wong</a:t>
            </a:r>
            <a:r>
              <a:rPr lang="en-GB" sz="2000" dirty="0"/>
              <a:t>, J. (2004) ‘Are the learning styles of Asian international students culturally or contextually based?’,  </a:t>
            </a:r>
            <a:r>
              <a:rPr lang="en-GB" sz="2000" i="1" dirty="0"/>
              <a:t>International Education Journal,</a:t>
            </a:r>
            <a:r>
              <a:rPr lang="en-GB" sz="2000" dirty="0"/>
              <a:t> vol. 4, no. 4, pp. 154-166. </a:t>
            </a:r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endParaRPr lang="en-GB" sz="1200" dirty="0" smtClean="0"/>
          </a:p>
          <a:p>
            <a:pPr marL="358775" indent="-358775">
              <a:lnSpc>
                <a:spcPct val="80000"/>
              </a:lnSpc>
              <a:buFont typeface="Wingdings" pitchFamily="2" charset="2"/>
              <a:buChar char="Ø"/>
            </a:pPr>
            <a:r>
              <a:rPr lang="en-GB" sz="2000" dirty="0" err="1" smtClean="0"/>
              <a:t>Zuckerberg</a:t>
            </a:r>
            <a:r>
              <a:rPr lang="en-GB" sz="2000" dirty="0" smtClean="0"/>
              <a:t> </a:t>
            </a:r>
            <a:r>
              <a:rPr lang="en-GB" sz="2000" dirty="0"/>
              <a:t>(no date). </a:t>
            </a:r>
            <a:r>
              <a:rPr lang="en-GB" sz="2000" dirty="0" err="1"/>
              <a:t>BrainyQuote</a:t>
            </a:r>
            <a:r>
              <a:rPr lang="en-GB" sz="2000" dirty="0"/>
              <a:t>. Available at: </a:t>
            </a:r>
            <a:r>
              <a:rPr lang="en-GB" sz="2000" dirty="0">
                <a:hlinkClick r:id="rId3"/>
              </a:rPr>
              <a:t>http://www.brainyquote.com/quotes/authors/m/mark_zuckerberg.html#O45ZlMBYjjOchIgR.99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8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/>
              <a:t>Questions?</a:t>
            </a:r>
          </a:p>
        </p:txBody>
      </p:sp>
      <p:pic>
        <p:nvPicPr>
          <p:cNvPr id="111628" name="Picture 12" descr="http://a5.sphotos.ak.fbcdn.net/hphotos-ak-ash4/457113_10150698415027962_1904920563_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7416824" cy="494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the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984" y="1988840"/>
            <a:ext cx="4104456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Context of the work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Web 2.0 &amp; Generation ‘Y’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The Challenge for us …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Our use of Facebook for the Research Methods / Dissertation module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Research findings &amp; analysis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Conclusions 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Where Next?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Q&amp;A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17762" name="Picture 2" descr="C:\Users\Steve\AppData\Local\Microsoft\Windows\Temporary Internet Files\Content.IE5\D7BFSZ5E\MC90038357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2520280" cy="349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18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4877544" cy="4114800"/>
          </a:xfrm>
        </p:spPr>
        <p:txBody>
          <a:bodyPr/>
          <a:lstStyle/>
          <a:p>
            <a:pPr marL="198438" indent="-198438">
              <a:lnSpc>
                <a:spcPct val="90000"/>
              </a:lnSpc>
              <a:buFont typeface="Monotype Sorts" pitchFamily="2" charset="2"/>
              <a:buNone/>
            </a:pPr>
            <a:endParaRPr lang="en-GB" sz="2800" dirty="0"/>
          </a:p>
          <a:p>
            <a:pPr marL="198438" indent="-198438">
              <a:lnSpc>
                <a:spcPct val="90000"/>
              </a:lnSpc>
              <a:buNone/>
            </a:pPr>
            <a:endParaRPr lang="en-GB" dirty="0" smtClean="0"/>
          </a:p>
          <a:p>
            <a:pPr marL="198438" indent="-198438">
              <a:lnSpc>
                <a:spcPct val="90000"/>
              </a:lnSpc>
              <a:buNone/>
            </a:pPr>
            <a:r>
              <a:rPr lang="en-GB" dirty="0" smtClean="0"/>
              <a:t>“</a:t>
            </a:r>
            <a:r>
              <a:rPr lang="en-GB" sz="2400" dirty="0"/>
              <a:t>The thing that we are trying to do at </a:t>
            </a:r>
            <a:r>
              <a:rPr lang="en-GB" sz="2400" dirty="0" smtClean="0"/>
              <a:t>Facebook</a:t>
            </a:r>
            <a:r>
              <a:rPr lang="en-GB" sz="2400" dirty="0"/>
              <a:t>, is just help people connect and communicate more efficiently</a:t>
            </a:r>
            <a:r>
              <a:rPr lang="en-GB" sz="2400" dirty="0" smtClean="0"/>
              <a:t>.” (Mark </a:t>
            </a:r>
            <a:r>
              <a:rPr lang="en-GB" sz="2400" dirty="0" err="1" smtClean="0"/>
              <a:t>Zuckerberg</a:t>
            </a:r>
            <a:r>
              <a:rPr lang="en-GB" sz="2400" dirty="0" smtClean="0"/>
              <a:t>)</a:t>
            </a:r>
          </a:p>
          <a:p>
            <a:pPr marL="198438" indent="-198438">
              <a:lnSpc>
                <a:spcPct val="90000"/>
              </a:lnSpc>
              <a:buNone/>
            </a:pPr>
            <a:r>
              <a:rPr lang="en-GB" sz="2400" dirty="0" smtClean="0"/>
              <a:t> 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pic>
        <p:nvPicPr>
          <p:cNvPr id="118786" name="Picture 2" descr="http://t2.gstatic.com/images?q=tbn:ANd9GcSi3Ce5oVQiw7rsXIZXA3Knp2p56WXL4Eu0LXJTzMxoh31B26t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92895"/>
            <a:ext cx="3024336" cy="298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Internationalisation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4589512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Heterogeneity of the student population on the MBA brings with it a plethora of different learning styles (</a:t>
            </a:r>
            <a:r>
              <a:rPr lang="en-GB" sz="2400" dirty="0" err="1"/>
              <a:t>Adeoy</a:t>
            </a:r>
            <a:r>
              <a:rPr lang="en-GB" sz="2400" dirty="0"/>
              <a:t>, 2011; Wong, 2004; De Vita, 2001; </a:t>
            </a:r>
            <a:r>
              <a:rPr lang="en-GB" sz="2400" dirty="0" err="1"/>
              <a:t>Hofstede</a:t>
            </a:r>
            <a:r>
              <a:rPr lang="en-GB" sz="2400" dirty="0"/>
              <a:t>, 1986</a:t>
            </a:r>
            <a:r>
              <a:rPr lang="en-GB" sz="2400" dirty="0" smtClean="0"/>
              <a:t>)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This causes problems for the students &amp; learning and teaching challenges for us (Parsons </a:t>
            </a:r>
            <a:r>
              <a:rPr lang="en-GB" sz="2400" dirty="0"/>
              <a:t>&amp; </a:t>
            </a:r>
            <a:r>
              <a:rPr lang="en-GB" sz="2400" dirty="0" err="1"/>
              <a:t>Fidler</a:t>
            </a:r>
            <a:r>
              <a:rPr lang="en-GB" sz="2400" dirty="0"/>
              <a:t>, </a:t>
            </a:r>
            <a:r>
              <a:rPr lang="en-GB" sz="2400" dirty="0" smtClean="0"/>
              <a:t>2005)</a:t>
            </a:r>
            <a:endParaRPr lang="en-GB" sz="2400" dirty="0"/>
          </a:p>
        </p:txBody>
      </p:sp>
      <p:pic>
        <p:nvPicPr>
          <p:cNvPr id="116738" name="Picture 2" descr="C:\Users\Steve\AppData\Local\Microsoft\Windows\Temporary Internet Files\Content.IE5\2IFIHX8E\MP90043951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707" y="2924944"/>
            <a:ext cx="3200400" cy="213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29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 &amp; Premise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4949552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Many international </a:t>
            </a:r>
            <a:r>
              <a:rPr lang="fr-FR" sz="2400" dirty="0"/>
              <a:t>students on the </a:t>
            </a:r>
            <a:r>
              <a:rPr lang="fr-FR" sz="2400" dirty="0" smtClean="0"/>
              <a:t>MBA </a:t>
            </a:r>
            <a:r>
              <a:rPr lang="fr-FR" sz="2400" dirty="0"/>
              <a:t>find the dissertation stage (in particular the research methods element) of their postgraduate degree </a:t>
            </a:r>
            <a:r>
              <a:rPr lang="fr-FR" sz="2400" dirty="0" err="1"/>
              <a:t>very</a:t>
            </a:r>
            <a:r>
              <a:rPr lang="fr-FR" sz="2400" dirty="0"/>
              <a:t> </a:t>
            </a:r>
            <a:r>
              <a:rPr lang="fr-FR" sz="2400" dirty="0" err="1" smtClean="0"/>
              <a:t>challenging</a:t>
            </a: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All Full-Time MBA students use Facebook (</a:t>
            </a:r>
            <a:r>
              <a:rPr lang="fr-FR" sz="2400" dirty="0" err="1" smtClean="0"/>
              <a:t>we</a:t>
            </a:r>
            <a:r>
              <a:rPr lang="fr-FR" sz="2400" dirty="0" smtClean="0"/>
              <a:t> know </a:t>
            </a:r>
            <a:r>
              <a:rPr lang="fr-FR" sz="2400" dirty="0" err="1" smtClean="0"/>
              <a:t>because</a:t>
            </a:r>
            <a:r>
              <a:rPr lang="fr-FR" sz="2400" dirty="0" smtClean="0"/>
              <a:t> </a:t>
            </a:r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asked</a:t>
            </a:r>
            <a:r>
              <a:rPr lang="fr-FR" sz="2400" dirty="0" smtClean="0"/>
              <a:t> </a:t>
            </a:r>
            <a:r>
              <a:rPr lang="fr-FR" sz="2400" dirty="0" err="1" smtClean="0"/>
              <a:t>them</a:t>
            </a:r>
            <a:r>
              <a:rPr lang="fr-FR" sz="2400" dirty="0" smtClean="0"/>
              <a:t>!)</a:t>
            </a:r>
          </a:p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err="1" smtClean="0"/>
              <a:t>Could</a:t>
            </a:r>
            <a:r>
              <a:rPr lang="fr-FR" sz="2400" dirty="0" smtClean="0"/>
              <a:t> we use Facebook to engage and encourage their learning?</a:t>
            </a:r>
            <a:endParaRPr lang="en-GB" sz="2400" dirty="0"/>
          </a:p>
        </p:txBody>
      </p:sp>
      <p:pic>
        <p:nvPicPr>
          <p:cNvPr id="115715" name="Picture 3" descr="C:\Users\Steve\AppData\Local\Microsoft\Windows\Temporary Internet Files\Content.IE5\0O0X78A6\MC90044152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575722"/>
            <a:ext cx="278173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772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2.0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4949552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Early use of the WWW was “information gathering”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Web 2.0 is about “information sharing” </a:t>
            </a:r>
            <a:r>
              <a:rPr lang="en-GB" sz="2400" dirty="0"/>
              <a:t>(McCarthy, 2010</a:t>
            </a:r>
            <a:r>
              <a:rPr lang="en-GB" sz="2400" dirty="0" smtClean="0"/>
              <a:t>) – the “participatory web”</a:t>
            </a:r>
          </a:p>
          <a:p>
            <a:pPr>
              <a:buFont typeface="Wingdings" pitchFamily="2" charset="2"/>
              <a:buChar char="Ø"/>
            </a:pPr>
            <a:endParaRPr lang="en-GB" sz="2400" dirty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Social networking forms a core tenet of the participatory web</a:t>
            </a:r>
            <a:endParaRPr lang="en-GB" sz="2400" dirty="0"/>
          </a:p>
        </p:txBody>
      </p:sp>
      <p:pic>
        <p:nvPicPr>
          <p:cNvPr id="117764" name="Picture 4" descr="C:\Users\Steve\AppData\Local\Microsoft\Windows\Temporary Internet Files\Content.IE5\D7BFSZ5E\MP90028511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68960"/>
            <a:ext cx="2620888" cy="174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123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Generation 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4661520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All the full-time MBA </a:t>
            </a:r>
            <a:r>
              <a:rPr lang="fr-FR" sz="2400" dirty="0" err="1" smtClean="0"/>
              <a:t>students</a:t>
            </a:r>
            <a:r>
              <a:rPr lang="fr-FR" sz="2400" dirty="0" smtClean="0"/>
              <a:t> are ‘</a:t>
            </a:r>
            <a:r>
              <a:rPr lang="fr-FR" sz="2400" dirty="0" err="1" smtClean="0"/>
              <a:t>Generation</a:t>
            </a:r>
            <a:r>
              <a:rPr lang="fr-FR" sz="2400" dirty="0" smtClean="0"/>
              <a:t> Y’ (</a:t>
            </a:r>
            <a:r>
              <a:rPr lang="fr-FR" sz="2400" dirty="0" err="1" smtClean="0"/>
              <a:t>born</a:t>
            </a:r>
            <a:r>
              <a:rPr lang="fr-FR" sz="2400" dirty="0" smtClean="0"/>
              <a:t> </a:t>
            </a:r>
            <a:r>
              <a:rPr lang="fr-FR" sz="2400" dirty="0" err="1" smtClean="0"/>
              <a:t>after</a:t>
            </a:r>
            <a:r>
              <a:rPr lang="fr-FR" sz="2400" dirty="0" smtClean="0"/>
              <a:t> 1980) digital natives</a:t>
            </a:r>
          </a:p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As </a:t>
            </a:r>
            <a:r>
              <a:rPr lang="fr-FR" sz="2400" dirty="0" err="1" smtClean="0"/>
              <a:t>Prensky</a:t>
            </a:r>
            <a:r>
              <a:rPr lang="fr-FR" sz="2400" dirty="0" smtClean="0"/>
              <a:t> (2001) </a:t>
            </a:r>
            <a:r>
              <a:rPr lang="fr-FR" sz="2400" dirty="0" err="1" smtClean="0"/>
              <a:t>suggests</a:t>
            </a:r>
            <a:r>
              <a:rPr lang="fr-FR" sz="2400" dirty="0" smtClean="0"/>
              <a:t>, </a:t>
            </a:r>
            <a:r>
              <a:rPr lang="fr-FR" sz="2400" dirty="0" err="1" smtClean="0"/>
              <a:t>they</a:t>
            </a:r>
            <a:r>
              <a:rPr lang="fr-FR" sz="2400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/>
              <a:t>“… have spent their entire lives surrounded by and using computers, videogames, digital music players, video cams, cell phones, and all the other toys and tools of the digital </a:t>
            </a:r>
            <a:r>
              <a:rPr lang="en-GB" sz="2400" dirty="0" smtClean="0"/>
              <a:t>age”</a:t>
            </a:r>
            <a:endParaRPr lang="fr-FR" sz="2400" dirty="0" smtClean="0"/>
          </a:p>
        </p:txBody>
      </p:sp>
      <p:pic>
        <p:nvPicPr>
          <p:cNvPr id="118786" name="Picture 2" descr="C:\Users\Steve\AppData\Local\Microsoft\Windows\Temporary Internet Files\Content.IE5\45SE4FLR\MP90042767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3057465" cy="203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0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Challenge …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4661520" cy="455252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sz="2000" dirty="0" smtClean="0"/>
              <a:t>Devise </a:t>
            </a:r>
            <a:r>
              <a:rPr lang="en-GB" sz="2000" dirty="0"/>
              <a:t>a method of using the Facebook application to enhance </a:t>
            </a:r>
            <a:r>
              <a:rPr lang="en-GB" sz="2000" dirty="0" smtClean="0"/>
              <a:t>student learning, </a:t>
            </a:r>
            <a:r>
              <a:rPr lang="en-GB" sz="2000" dirty="0"/>
              <a:t>by designing activities that would engage the students, and encourage them to adopt a more Western style of </a:t>
            </a:r>
            <a:r>
              <a:rPr lang="en-GB" sz="2000" dirty="0" smtClean="0"/>
              <a:t>learning</a:t>
            </a:r>
          </a:p>
          <a:p>
            <a:pPr>
              <a:buFont typeface="Wingdings" pitchFamily="2" charset="2"/>
              <a:buChar char="Ø"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Create an environment that students would </a:t>
            </a:r>
            <a:r>
              <a:rPr lang="en-GB" sz="2000" dirty="0"/>
              <a:t>perhaps feel able to “challenge” us on-line through the Facebook social networking tool, even if culturally some of the students </a:t>
            </a:r>
            <a:r>
              <a:rPr lang="en-GB" sz="2000" dirty="0" smtClean="0"/>
              <a:t>found this difficult face-to-face</a:t>
            </a:r>
            <a:endParaRPr lang="en-GB" dirty="0"/>
          </a:p>
        </p:txBody>
      </p:sp>
      <p:pic>
        <p:nvPicPr>
          <p:cNvPr id="113666" name="Picture 2" descr="http://t3.gstatic.com/images?q=tbn:ANd9GcRMTzDtvNtsA5i0NkkxtoLi3nbRWD3CEg7g8MBioI2jzovPsX_F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12976"/>
            <a:ext cx="3209925" cy="142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2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Facebook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GB" dirty="0" smtClean="0">
                <a:hlinkClick r:id="rId2"/>
              </a:rPr>
              <a:t>Facebook Discussion Boards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hlinkClick r:id="rId3"/>
              </a:rPr>
              <a:t>Facebook facilitated activities</a:t>
            </a:r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Facebook “live chat” 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  <p:pic>
        <p:nvPicPr>
          <p:cNvPr id="112642" name="Picture 2" descr="http://t3.gstatic.com/images?q=tbn:ANd9GcTmpGOU_pFlk6vLL6OQjR_Im-Jq9LbPY3hAHsKIZcVMJ1Sw3oElA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8920"/>
            <a:ext cx="3428603" cy="301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2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NOTEBOOK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Office\office97\Templates\Presentation Designs\NOTEBOOK.POT</Template>
  <TotalTime>157</TotalTime>
  <Pages>18</Pages>
  <Words>1014</Words>
  <Application>Microsoft Office PowerPoint</Application>
  <PresentationFormat>On-screen Show (4:3)</PresentationFormat>
  <Paragraphs>116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NOTEBOOK</vt:lpstr>
      <vt:lpstr>Improving Research Methods Pedagogy for International Postgraduate Taught Students: Facebook as a Learning Facilitator</vt:lpstr>
      <vt:lpstr>Overview of the Presentation</vt:lpstr>
      <vt:lpstr>PowerPoint Presentation</vt:lpstr>
      <vt:lpstr>Internationalisation Issues</vt:lpstr>
      <vt:lpstr>Context &amp; Premise</vt:lpstr>
      <vt:lpstr>Web 2.0</vt:lpstr>
      <vt:lpstr>Generation Y</vt:lpstr>
      <vt:lpstr>The Challenge … </vt:lpstr>
      <vt:lpstr>Facebook </vt:lpstr>
      <vt:lpstr>Discussion</vt:lpstr>
      <vt:lpstr>Student Feedback</vt:lpstr>
      <vt:lpstr>Analysis of Results</vt:lpstr>
      <vt:lpstr>Conclusions</vt:lpstr>
      <vt:lpstr>Success Stories … </vt:lpstr>
      <vt:lpstr>Where Next?</vt:lpstr>
      <vt:lpstr>References</vt:lpstr>
      <vt:lpstr>References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Impact in the UK: Some Lessons from the UK's most Successful Companies</dc:title>
  <dc:creator>Steve Page</dc:creator>
  <cp:lastModifiedBy>Steve Page</cp:lastModifiedBy>
  <cp:revision>39</cp:revision>
  <cp:lastPrinted>1998-04-11T08:02:44Z</cp:lastPrinted>
  <dcterms:created xsi:type="dcterms:W3CDTF">1998-03-02T02:54:40Z</dcterms:created>
  <dcterms:modified xsi:type="dcterms:W3CDTF">2012-06-01T18:25:37Z</dcterms:modified>
</cp:coreProperties>
</file>