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1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12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13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notesSlides/notesSlide14.xml" ContentType="application/vnd.openxmlformats-officedocument.presentationml.notesSl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notesSlides/notesSlide15.xml" ContentType="application/vnd.openxmlformats-officedocument.presentationml.notesSl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28"/>
  </p:notesMasterIdLst>
  <p:handoutMasterIdLst>
    <p:handoutMasterId r:id="rId29"/>
  </p:handoutMasterIdLst>
  <p:sldIdLst>
    <p:sldId id="256" r:id="rId2"/>
    <p:sldId id="299" r:id="rId3"/>
    <p:sldId id="315" r:id="rId4"/>
    <p:sldId id="298" r:id="rId5"/>
    <p:sldId id="306" r:id="rId6"/>
    <p:sldId id="297" r:id="rId7"/>
    <p:sldId id="305" r:id="rId8"/>
    <p:sldId id="307" r:id="rId9"/>
    <p:sldId id="292" r:id="rId10"/>
    <p:sldId id="300" r:id="rId11"/>
    <p:sldId id="296" r:id="rId12"/>
    <p:sldId id="309" r:id="rId13"/>
    <p:sldId id="310" r:id="rId14"/>
    <p:sldId id="311" r:id="rId15"/>
    <p:sldId id="312" r:id="rId16"/>
    <p:sldId id="313" r:id="rId17"/>
    <p:sldId id="291" r:id="rId18"/>
    <p:sldId id="314" r:id="rId19"/>
    <p:sldId id="318" r:id="rId20"/>
    <p:sldId id="304" r:id="rId21"/>
    <p:sldId id="269" r:id="rId22"/>
    <p:sldId id="270" r:id="rId23"/>
    <p:sldId id="308" r:id="rId24"/>
    <p:sldId id="316" r:id="rId25"/>
    <p:sldId id="317" r:id="rId26"/>
    <p:sldId id="302" r:id="rId27"/>
  </p:sldIdLst>
  <p:sldSz cx="9144000" cy="6858000" type="screen4x3"/>
  <p:notesSz cx="6858000" cy="977423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GB"/>
    </a:defPPr>
    <a:lvl1pPr algn="l" rtl="0" eaLnBrk="0" fontAlgn="base" hangingPunct="0">
      <a:spcBef>
        <a:spcPct val="20000"/>
      </a:spcBef>
      <a:spcAft>
        <a:spcPct val="0"/>
      </a:spcAft>
      <a:defRPr sz="2000" kern="1200">
        <a:solidFill>
          <a:schemeClr val="tx1"/>
        </a:solidFill>
        <a:latin typeface="Symbol" pitchFamily="18" charset="2"/>
        <a:ea typeface="+mn-ea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defRPr sz="2000" kern="1200">
        <a:solidFill>
          <a:schemeClr val="tx1"/>
        </a:solidFill>
        <a:latin typeface="Symbol" pitchFamily="18" charset="2"/>
        <a:ea typeface="+mn-ea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defRPr sz="2000" kern="1200">
        <a:solidFill>
          <a:schemeClr val="tx1"/>
        </a:solidFill>
        <a:latin typeface="Symbol" pitchFamily="18" charset="2"/>
        <a:ea typeface="+mn-ea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defRPr sz="2000" kern="1200">
        <a:solidFill>
          <a:schemeClr val="tx1"/>
        </a:solidFill>
        <a:latin typeface="Symbol" pitchFamily="18" charset="2"/>
        <a:ea typeface="+mn-ea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defRPr sz="2000" kern="1200">
        <a:solidFill>
          <a:schemeClr val="tx1"/>
        </a:solidFill>
        <a:latin typeface="Symbol" pitchFamily="18" charset="2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Symbol" pitchFamily="18" charset="2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Symbol" pitchFamily="18" charset="2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Symbol" pitchFamily="18" charset="2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Symbol" pitchFamily="18" charset="2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00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38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1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G:\Chester\Research\Personal\One%20Vision%20Housing\Analysis\Tenants%20Adding%20Value%20-%20Findings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G:\Chester\Research\Personal\One%20Vision%20Housing\Analysis\Tenants%20Adding%20Value%20-%20Findings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G:\Chester\Research\Personal\One%20Vision%20Housing\Analysis\Tenants%20Adding%20Value%20-%20Findings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G:\Chester\Research\Personal\One%20Vision%20Housing\Analysis\Tenants%20Adding%20Value%20-%20Findings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G:\Chester\Research\Personal\One%20Vision%20Housing\Analysis\Tenants%20Adding%20Value%20-%20Findings.xlsx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G:\Chester\Research\Personal\One%20Vision%20Housing\Analysis\Tenants%20Adding%20Value%20-%20Findings.xlsx" TargetMode="External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G:\Chester\Research\Personal\One%20Vision%20Housing\Analysis\Tenants%20Adding%20Value%20-%20Findings.xlsx" TargetMode="External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G:\Chester\Research\Personal\One%20Vision%20Housing\Analysis\Tenants%20Adding%20Value%20-%20Findings.xlsx" TargetMode="External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v>Main Role of Tenants on the Board of OVH</c:v>
          </c:tx>
          <c:invertIfNegative val="0"/>
          <c:cat>
            <c:strRef>
              <c:f>Sheet2!$A$2:$A$6</c:f>
              <c:strCache>
                <c:ptCount val="5"/>
                <c:pt idx="0">
                  <c:v>Tenant Perspective &amp; feedback</c:v>
                </c:pt>
                <c:pt idx="1">
                  <c:v>Participation &amp; engagement</c:v>
                </c:pt>
                <c:pt idx="2">
                  <c:v>Expertise on customer service</c:v>
                </c:pt>
                <c:pt idx="3">
                  <c:v>Protection of services</c:v>
                </c:pt>
                <c:pt idx="4">
                  <c:v>Ensuring value for money</c:v>
                </c:pt>
              </c:strCache>
            </c:strRef>
          </c:cat>
          <c:val>
            <c:numRef>
              <c:f>Sheet2!$B$2:$B$6</c:f>
              <c:numCache>
                <c:formatCode>General</c:formatCode>
                <c:ptCount val="5"/>
                <c:pt idx="0">
                  <c:v>7</c:v>
                </c:pt>
                <c:pt idx="1">
                  <c:v>3</c:v>
                </c:pt>
                <c:pt idx="2">
                  <c:v>2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55552384"/>
        <c:axId val="156897664"/>
        <c:axId val="0"/>
      </c:bar3DChart>
      <c:catAx>
        <c:axId val="155552384"/>
        <c:scaling>
          <c:orientation val="minMax"/>
        </c:scaling>
        <c:delete val="0"/>
        <c:axPos val="b"/>
        <c:majorTickMark val="out"/>
        <c:minorTickMark val="none"/>
        <c:tickLblPos val="nextTo"/>
        <c:crossAx val="156897664"/>
        <c:crosses val="autoZero"/>
        <c:auto val="1"/>
        <c:lblAlgn val="ctr"/>
        <c:lblOffset val="100"/>
        <c:noMultiLvlLbl val="0"/>
      </c:catAx>
      <c:valAx>
        <c:axId val="1568976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555238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dirty="0"/>
              <a:t>Main </a:t>
            </a:r>
            <a:r>
              <a:rPr lang="en-US" dirty="0" smtClean="0"/>
              <a:t>Contribution </a:t>
            </a:r>
            <a:r>
              <a:rPr lang="en-US" dirty="0"/>
              <a:t>of </a:t>
            </a:r>
            <a:r>
              <a:rPr lang="en-US" dirty="0" smtClean="0"/>
              <a:t>Tenants on the Board of OVH</a:t>
            </a:r>
            <a:endParaRPr lang="en-US" dirty="0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885395293631231"/>
          <c:y val="0.14725939016035255"/>
          <c:w val="0.80658829750280914"/>
          <c:h val="0.5340185002592304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Sheet1!$A$17</c:f>
              <c:strCache>
                <c:ptCount val="1"/>
                <c:pt idx="0">
                  <c:v>Main contribution of tenants</c:v>
                </c:pt>
              </c:strCache>
            </c:strRef>
          </c:tx>
          <c:invertIfNegative val="0"/>
          <c:cat>
            <c:strRef>
              <c:f>Sheet2!$A$18:$A$22</c:f>
              <c:strCache>
                <c:ptCount val="5"/>
                <c:pt idx="0">
                  <c:v>What works (&amp; what doesn’t)</c:v>
                </c:pt>
                <c:pt idx="1">
                  <c:v>(Dis)satisfaction with services</c:v>
                </c:pt>
                <c:pt idx="2">
                  <c:v>Customer perspective</c:v>
                </c:pt>
                <c:pt idx="3">
                  <c:v>Representing tenant population</c:v>
                </c:pt>
                <c:pt idx="4">
                  <c:v>Sense of ownership/empowerment</c:v>
                </c:pt>
              </c:strCache>
            </c:strRef>
          </c:cat>
          <c:val>
            <c:numRef>
              <c:f>Sheet2!$B$18:$B$22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7</c:v>
                </c:pt>
                <c:pt idx="3">
                  <c:v>2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56949120"/>
        <c:axId val="157225344"/>
        <c:axId val="0"/>
      </c:bar3DChart>
      <c:catAx>
        <c:axId val="1569491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1500000" vert="horz"/>
          <a:lstStyle/>
          <a:p>
            <a:pPr>
              <a:defRPr/>
            </a:pPr>
            <a:endParaRPr lang="en-US"/>
          </a:p>
        </c:txPr>
        <c:crossAx val="157225344"/>
        <c:crosses val="autoZero"/>
        <c:auto val="1"/>
        <c:lblAlgn val="ctr"/>
        <c:lblOffset val="100"/>
        <c:noMultiLvlLbl val="0"/>
      </c:catAx>
      <c:valAx>
        <c:axId val="1572253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694912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GB" dirty="0"/>
              <a:t>Tenants </a:t>
            </a:r>
            <a:r>
              <a:rPr lang="en-GB" dirty="0" smtClean="0"/>
              <a:t>Main Adding </a:t>
            </a:r>
            <a:r>
              <a:rPr lang="en-GB" dirty="0"/>
              <a:t>Value to the Board</a:t>
            </a: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v>Tenants Adding Value to the Board</c:v>
          </c:tx>
          <c:invertIfNegative val="0"/>
          <c:cat>
            <c:strRef>
              <c:f>Sheet2!$A$30:$A$35</c:f>
              <c:strCache>
                <c:ptCount val="6"/>
                <c:pt idx="0">
                  <c:v>Feedback about services</c:v>
                </c:pt>
                <c:pt idx="1">
                  <c:v>Free expertise</c:v>
                </c:pt>
                <c:pt idx="2">
                  <c:v>Improve efficiency &amp; accountability</c:v>
                </c:pt>
                <c:pt idx="3">
                  <c:v>Customer focus</c:v>
                </c:pt>
                <c:pt idx="4">
                  <c:v>Improve board decision making</c:v>
                </c:pt>
                <c:pt idx="5">
                  <c:v>Drive strategy</c:v>
                </c:pt>
              </c:strCache>
            </c:strRef>
          </c:cat>
          <c:val>
            <c:numRef>
              <c:f>Sheet2!$B$30:$B$35</c:f>
              <c:numCache>
                <c:formatCode>General</c:formatCode>
                <c:ptCount val="6"/>
                <c:pt idx="0">
                  <c:v>5</c:v>
                </c:pt>
                <c:pt idx="1">
                  <c:v>6</c:v>
                </c:pt>
                <c:pt idx="2">
                  <c:v>4</c:v>
                </c:pt>
                <c:pt idx="3">
                  <c:v>3</c:v>
                </c:pt>
                <c:pt idx="4">
                  <c:v>6</c:v>
                </c:pt>
                <c:pt idx="5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57276800"/>
        <c:axId val="157278592"/>
        <c:axId val="0"/>
      </c:bar3DChart>
      <c:catAx>
        <c:axId val="157276800"/>
        <c:scaling>
          <c:orientation val="minMax"/>
        </c:scaling>
        <c:delete val="0"/>
        <c:axPos val="b"/>
        <c:majorTickMark val="out"/>
        <c:minorTickMark val="none"/>
        <c:tickLblPos val="nextTo"/>
        <c:crossAx val="157278592"/>
        <c:crosses val="autoZero"/>
        <c:auto val="1"/>
        <c:lblAlgn val="ctr"/>
        <c:lblOffset val="100"/>
        <c:noMultiLvlLbl val="0"/>
      </c:catAx>
      <c:valAx>
        <c:axId val="1572785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727680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56976640"/>
        <c:axId val="156978176"/>
        <c:axId val="0"/>
      </c:bar3DChart>
      <c:catAx>
        <c:axId val="156976640"/>
        <c:scaling>
          <c:orientation val="minMax"/>
        </c:scaling>
        <c:delete val="0"/>
        <c:axPos val="b"/>
        <c:majorTickMark val="out"/>
        <c:minorTickMark val="none"/>
        <c:tickLblPos val="nextTo"/>
        <c:crossAx val="156978176"/>
        <c:crosses val="autoZero"/>
        <c:auto val="1"/>
        <c:lblAlgn val="ctr"/>
        <c:lblOffset val="100"/>
        <c:noMultiLvlLbl val="0"/>
      </c:catAx>
      <c:valAx>
        <c:axId val="1569781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697664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v>Tenants 'Extra' Value-Added</c:v>
          </c:tx>
          <c:invertIfNegative val="0"/>
          <c:cat>
            <c:strRef>
              <c:f>Sheet2!$A$45:$A$52</c:f>
              <c:strCache>
                <c:ptCount val="8"/>
                <c:pt idx="0">
                  <c:v>Improved CRM</c:v>
                </c:pt>
                <c:pt idx="1">
                  <c:v>Building relationships</c:v>
                </c:pt>
                <c:pt idx="2">
                  <c:v>Professional skills &amp; understanding</c:v>
                </c:pt>
                <c:pt idx="3">
                  <c:v>Improve feedback</c:v>
                </c:pt>
                <c:pt idx="4">
                  <c:v>Improve knowledge of different OVH geographics</c:v>
                </c:pt>
                <c:pt idx="5">
                  <c:v>Improve business intelligence</c:v>
                </c:pt>
                <c:pt idx="6">
                  <c:v>Improve policy development &amp; implementation</c:v>
                </c:pt>
                <c:pt idx="7">
                  <c:v>Improve understanding of operations</c:v>
                </c:pt>
              </c:strCache>
            </c:strRef>
          </c:cat>
          <c:val>
            <c:numRef>
              <c:f>Sheet2!$B$45:$B$52</c:f>
              <c:numCache>
                <c:formatCode>General</c:formatCode>
                <c:ptCount val="8"/>
                <c:pt idx="0">
                  <c:v>2</c:v>
                </c:pt>
                <c:pt idx="1">
                  <c:v>2</c:v>
                </c:pt>
                <c:pt idx="2">
                  <c:v>1</c:v>
                </c:pt>
                <c:pt idx="3">
                  <c:v>2</c:v>
                </c:pt>
                <c:pt idx="4">
                  <c:v>1</c:v>
                </c:pt>
                <c:pt idx="5">
                  <c:v>1</c:v>
                </c:pt>
                <c:pt idx="6">
                  <c:v>2</c:v>
                </c:pt>
                <c:pt idx="7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57010560"/>
        <c:axId val="157016448"/>
        <c:axId val="0"/>
      </c:bar3DChart>
      <c:catAx>
        <c:axId val="157010560"/>
        <c:scaling>
          <c:orientation val="minMax"/>
        </c:scaling>
        <c:delete val="0"/>
        <c:axPos val="b"/>
        <c:majorTickMark val="out"/>
        <c:minorTickMark val="none"/>
        <c:tickLblPos val="low"/>
        <c:txPr>
          <a:bodyPr rot="-1200000"/>
          <a:lstStyle/>
          <a:p>
            <a:pPr>
              <a:defRPr/>
            </a:pPr>
            <a:endParaRPr lang="en-US"/>
          </a:p>
        </c:txPr>
        <c:crossAx val="157016448"/>
        <c:crosses val="autoZero"/>
        <c:auto val="1"/>
        <c:lblAlgn val="ctr"/>
        <c:lblOffset val="100"/>
        <c:tickLblSkip val="1"/>
        <c:noMultiLvlLbl val="0"/>
      </c:catAx>
      <c:valAx>
        <c:axId val="1570164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7010560"/>
        <c:crosses val="autoZero"/>
        <c:crossBetween val="between"/>
        <c:majorUnit val="1"/>
        <c:minorUnit val="4.0000000000000008E-2"/>
      </c:valAx>
    </c:plotArea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v>Tenant 'Value-Added' Other than at Board Level</c:v>
          </c:tx>
          <c:invertIfNegative val="0"/>
          <c:cat>
            <c:strRef>
              <c:f>Sheet2!$A$62:$A$69</c:f>
              <c:strCache>
                <c:ptCount val="8"/>
                <c:pt idx="0">
                  <c:v>Develop "Good-Neighbour" schemes</c:v>
                </c:pt>
                <c:pt idx="1">
                  <c:v>Celebrate important events</c:v>
                </c:pt>
                <c:pt idx="2">
                  <c:v>Charity fund-raising</c:v>
                </c:pt>
                <c:pt idx="3">
                  <c:v>Community building</c:v>
                </c:pt>
                <c:pt idx="4">
                  <c:v>Trust building</c:v>
                </c:pt>
                <c:pt idx="5">
                  <c:v>Tenant inspectors &amp; scrutiny</c:v>
                </c:pt>
                <c:pt idx="6">
                  <c:v>Tenant decision making</c:v>
                </c:pt>
                <c:pt idx="7">
                  <c:v>Tenant engagement</c:v>
                </c:pt>
              </c:strCache>
            </c:strRef>
          </c:cat>
          <c:val>
            <c:numRef>
              <c:f>Sheet2!$B$62:$B$69</c:f>
              <c:numCache>
                <c:formatCode>General</c:formatCode>
                <c:ptCount val="8"/>
                <c:pt idx="0">
                  <c:v>3</c:v>
                </c:pt>
                <c:pt idx="1">
                  <c:v>1</c:v>
                </c:pt>
                <c:pt idx="2">
                  <c:v>1</c:v>
                </c:pt>
                <c:pt idx="3">
                  <c:v>5</c:v>
                </c:pt>
                <c:pt idx="4">
                  <c:v>2</c:v>
                </c:pt>
                <c:pt idx="5">
                  <c:v>6</c:v>
                </c:pt>
                <c:pt idx="6">
                  <c:v>5</c:v>
                </c:pt>
                <c:pt idx="7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57145728"/>
        <c:axId val="157155712"/>
        <c:axId val="0"/>
      </c:bar3DChart>
      <c:catAx>
        <c:axId val="157145728"/>
        <c:scaling>
          <c:orientation val="minMax"/>
        </c:scaling>
        <c:delete val="0"/>
        <c:axPos val="b"/>
        <c:majorTickMark val="out"/>
        <c:minorTickMark val="none"/>
        <c:tickLblPos val="nextTo"/>
        <c:crossAx val="157155712"/>
        <c:crosses val="autoZero"/>
        <c:auto val="1"/>
        <c:lblAlgn val="ctr"/>
        <c:lblOffset val="100"/>
        <c:noMultiLvlLbl val="0"/>
      </c:catAx>
      <c:valAx>
        <c:axId val="1571557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7145728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57166208"/>
        <c:axId val="157196672"/>
        <c:axId val="0"/>
      </c:bar3DChart>
      <c:catAx>
        <c:axId val="157166208"/>
        <c:scaling>
          <c:orientation val="minMax"/>
        </c:scaling>
        <c:delete val="0"/>
        <c:axPos val="b"/>
        <c:majorTickMark val="out"/>
        <c:minorTickMark val="none"/>
        <c:tickLblPos val="nextTo"/>
        <c:crossAx val="157196672"/>
        <c:crosses val="autoZero"/>
        <c:auto val="1"/>
        <c:lblAlgn val="ctr"/>
        <c:lblOffset val="100"/>
        <c:noMultiLvlLbl val="0"/>
      </c:catAx>
      <c:valAx>
        <c:axId val="1571966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7166208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v>Other Roles of Tenant Board Members</c:v>
          </c:tx>
          <c:invertIfNegative val="0"/>
          <c:cat>
            <c:strRef>
              <c:f>Sheet2!$A$78:$A$82</c:f>
              <c:strCache>
                <c:ptCount val="5"/>
                <c:pt idx="0">
                  <c:v>Self-assessment</c:v>
                </c:pt>
                <c:pt idx="1">
                  <c:v>Keeping sight of philanthropic roots</c:v>
                </c:pt>
                <c:pt idx="2">
                  <c:v>Targeted tenant involvement</c:v>
                </c:pt>
                <c:pt idx="3">
                  <c:v>Improve 'joined-up' training</c:v>
                </c:pt>
                <c:pt idx="4">
                  <c:v>Succession planning</c:v>
                </c:pt>
              </c:strCache>
            </c:strRef>
          </c:cat>
          <c:val>
            <c:numRef>
              <c:f>Sheet2!$B$78:$B$82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2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58613504"/>
        <c:axId val="158615040"/>
        <c:axId val="0"/>
      </c:bar3DChart>
      <c:catAx>
        <c:axId val="158613504"/>
        <c:scaling>
          <c:orientation val="minMax"/>
        </c:scaling>
        <c:delete val="0"/>
        <c:axPos val="b"/>
        <c:majorTickMark val="out"/>
        <c:minorTickMark val="none"/>
        <c:tickLblPos val="nextTo"/>
        <c:crossAx val="158615040"/>
        <c:crosses val="autoZero"/>
        <c:auto val="1"/>
        <c:lblAlgn val="ctr"/>
        <c:lblOffset val="100"/>
        <c:noMultiLvlLbl val="0"/>
      </c:catAx>
      <c:valAx>
        <c:axId val="1586150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8613504"/>
        <c:crosses val="autoZero"/>
        <c:crossBetween val="between"/>
        <c:majorUnit val="1"/>
        <c:minorUnit val="1"/>
      </c:valAx>
    </c:plotArea>
    <c:plotVisOnly val="1"/>
    <c:dispBlanksAs val="gap"/>
    <c:showDLblsOverMax val="0"/>
  </c:chart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40450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646613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notes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4588" y="852488"/>
            <a:ext cx="4568825" cy="34258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</p:spTree>
    <p:extLst>
      <p:ext uri="{BB962C8B-B14F-4D97-AF65-F5344CB8AC3E}">
        <p14:creationId xmlns:p14="http://schemas.microsoft.com/office/powerpoint/2010/main" val="718571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Group 1026"/>
          <p:cNvGrpSpPr>
            <a:grpSpLocks/>
          </p:cNvGrpSpPr>
          <p:nvPr/>
        </p:nvGrpSpPr>
        <p:grpSpPr bwMode="auto">
          <a:xfrm>
            <a:off x="0" y="0"/>
            <a:ext cx="8872538" cy="6858000"/>
            <a:chOff x="0" y="0"/>
            <a:chExt cx="5589" cy="4320"/>
          </a:xfrm>
        </p:grpSpPr>
        <p:sp>
          <p:nvSpPr>
            <p:cNvPr id="41987" name="Rectangle 1027" descr="Stationery"/>
            <p:cNvSpPr>
              <a:spLocks noChangeArrowheads="1"/>
            </p:cNvSpPr>
            <p:nvPr/>
          </p:nvSpPr>
          <p:spPr bwMode="white">
            <a:xfrm>
              <a:off x="336" y="150"/>
              <a:ext cx="5253" cy="4026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41988" name="Picture 1028" descr="minispir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670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1989" name="Rectangle 1029"/>
          <p:cNvSpPr>
            <a:spLocks noGrp="1" noChangeArrowheads="1"/>
          </p:cNvSpPr>
          <p:nvPr>
            <p:ph type="ctrTitle"/>
          </p:nvPr>
        </p:nvSpPr>
        <p:spPr>
          <a:xfrm>
            <a:off x="962025" y="1925638"/>
            <a:ext cx="7772400" cy="11430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990" name="Rectangle 1030"/>
          <p:cNvSpPr>
            <a:spLocks noGrp="1" noChangeArrowheads="1"/>
          </p:cNvSpPr>
          <p:nvPr>
            <p:ph type="subTitle" idx="1"/>
          </p:nvPr>
        </p:nvSpPr>
        <p:spPr>
          <a:xfrm>
            <a:off x="1647825" y="3738563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1991" name="Rectangle 1031"/>
          <p:cNvSpPr>
            <a:spLocks noGrp="1" noChangeArrowheads="1"/>
          </p:cNvSpPr>
          <p:nvPr>
            <p:ph type="dt" sz="half" idx="2"/>
          </p:nvPr>
        </p:nvSpPr>
        <p:spPr>
          <a:xfrm>
            <a:off x="962025" y="6100763"/>
            <a:ext cx="1905000" cy="457200"/>
          </a:xfrm>
        </p:spPr>
        <p:txBody>
          <a:bodyPr/>
          <a:lstStyle>
            <a:lvl1pPr>
              <a:defRPr>
                <a:solidFill>
                  <a:srgbClr val="A08366"/>
                </a:solidFill>
              </a:defRPr>
            </a:lvl1pPr>
          </a:lstStyle>
          <a:p>
            <a:endParaRPr lang="en-US"/>
          </a:p>
        </p:txBody>
      </p:sp>
      <p:sp>
        <p:nvSpPr>
          <p:cNvPr id="41992" name="Rectangle 1032"/>
          <p:cNvSpPr>
            <a:spLocks noGrp="1" noChangeArrowheads="1"/>
          </p:cNvSpPr>
          <p:nvPr>
            <p:ph type="ftr" sz="quarter" idx="3"/>
          </p:nvPr>
        </p:nvSpPr>
        <p:spPr>
          <a:xfrm>
            <a:off x="3400425" y="6100763"/>
            <a:ext cx="2895600" cy="457200"/>
          </a:xfrm>
        </p:spPr>
        <p:txBody>
          <a:bodyPr/>
          <a:lstStyle>
            <a:lvl1pPr>
              <a:defRPr>
                <a:solidFill>
                  <a:srgbClr val="A08366"/>
                </a:solidFill>
              </a:defRPr>
            </a:lvl1pPr>
          </a:lstStyle>
          <a:p>
            <a:endParaRPr lang="en-US"/>
          </a:p>
        </p:txBody>
      </p:sp>
      <p:sp>
        <p:nvSpPr>
          <p:cNvPr id="41993" name="Rectangle 1033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29425" y="6100763"/>
            <a:ext cx="1905000" cy="457200"/>
          </a:xfrm>
        </p:spPr>
        <p:txBody>
          <a:bodyPr/>
          <a:lstStyle>
            <a:lvl1pPr>
              <a:defRPr>
                <a:solidFill>
                  <a:srgbClr val="A08366"/>
                </a:solidFill>
              </a:defRPr>
            </a:lvl1pPr>
          </a:lstStyle>
          <a:p>
            <a:fld id="{9D30E271-E476-4537-9055-41CB6F204B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AB5B58-F453-42BE-8578-9286D7C267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190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19900" y="4572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4572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1B7C36-FDF7-4A3A-865A-AD34A57D7F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35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90600" y="18288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953000" y="1828800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90600" y="6096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60960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00" y="6096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16E7836-A0F4-40B4-90CD-7A3D8E1969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969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B29DA0-B4E9-420B-AFAB-2C52236CCDF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92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A291F6-E92A-4E19-AA6B-190D7C5980D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536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2712D7-DF7E-4F9A-8F92-7959EA54CE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57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1C19F-68B1-46D7-9F6E-FE9E2920563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441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61F1F5-8064-4A95-A1A5-31CEF21EA6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394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83DF56-C390-4716-AB1B-3FF21F860B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594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848A62-A9D8-4889-825D-91BB37E5783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8AB62-4B56-49C3-A577-3C5011D8797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435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rgbClr val="8C735A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Group 2"/>
          <p:cNvGrpSpPr>
            <a:grpSpLocks/>
          </p:cNvGrpSpPr>
          <p:nvPr/>
        </p:nvGrpSpPr>
        <p:grpSpPr bwMode="auto">
          <a:xfrm>
            <a:off x="0" y="0"/>
            <a:ext cx="8872538" cy="6858000"/>
            <a:chOff x="0" y="0"/>
            <a:chExt cx="5589" cy="4320"/>
          </a:xfrm>
        </p:grpSpPr>
        <p:sp>
          <p:nvSpPr>
            <p:cNvPr id="40963" name="Rectangle 3"/>
            <p:cNvSpPr>
              <a:spLocks noChangeArrowheads="1"/>
            </p:cNvSpPr>
            <p:nvPr/>
          </p:nvSpPr>
          <p:spPr bwMode="ltGray">
            <a:xfrm>
              <a:off x="336" y="150"/>
              <a:ext cx="5253" cy="40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40964" name="Picture 4" descr="minispir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670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0965" name="Line 5"/>
            <p:cNvSpPr>
              <a:spLocks noChangeShapeType="1"/>
            </p:cNvSpPr>
            <p:nvPr/>
          </p:nvSpPr>
          <p:spPr bwMode="ltGray">
            <a:xfrm>
              <a:off x="640" y="1008"/>
              <a:ext cx="4880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4096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4572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8288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096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90600" y="60960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4096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0960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4097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960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chemeClr val="bg2"/>
                </a:solidFill>
                <a:latin typeface="+mn-lt"/>
              </a:defRPr>
            </a:lvl1pPr>
          </a:lstStyle>
          <a:p>
            <a:fld id="{69B1B5A1-CEFD-4670-BA88-32E477EA7F1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Ø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Ø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Ø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Ø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Ø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Ø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Ø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Ø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Ø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ousing.org.uk/policy/welfare_reform/%E2%80%98under-occupation%E2%80%99_penalty.aspx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1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2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psos-mori.com/Assets/Docs/Publications/sri-housing-impact-of-welfare-reform-on-has-baseline-2012.pdf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bc.co.uk/news/uk-14380936" TargetMode="Externa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bc.co.uk/news/uk-14380936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r>
              <a:rPr lang="en-GB" sz="3600" dirty="0"/>
              <a:t>Social Housing Sustainability in Turbulent Times: A Case Study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19250" y="3716338"/>
            <a:ext cx="6400800" cy="1752600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pPr marL="342900" indent="-342900"/>
            <a:endParaRPr lang="en-GB" sz="1600" dirty="0"/>
          </a:p>
          <a:p>
            <a:pPr marL="342900" indent="-342900"/>
            <a:r>
              <a:rPr lang="en-GB" sz="2400" b="1" dirty="0"/>
              <a:t>Steve </a:t>
            </a:r>
            <a:r>
              <a:rPr lang="en-GB" sz="2400" b="1" dirty="0" smtClean="0"/>
              <a:t>Page, Paul Webb &amp; Roy Williams</a:t>
            </a:r>
            <a:endParaRPr lang="en-GB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Adopted Approach</a:t>
            </a:r>
            <a:endParaRPr lang="en-GB" sz="4000" dirty="0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1828800"/>
            <a:ext cx="4805536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400" dirty="0" smtClean="0"/>
              <a:t>Single case study (Yin, 2008)</a:t>
            </a:r>
            <a:endParaRPr lang="en-GB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90000"/>
              </a:lnSpc>
            </a:pPr>
            <a:endParaRPr lang="en-GB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en-GB" sz="2400" dirty="0" smtClean="0">
                <a:solidFill>
                  <a:schemeClr val="accent6">
                    <a:lumMod val="50000"/>
                  </a:schemeClr>
                </a:solidFill>
              </a:rPr>
              <a:t>Interviews (eight) with Board members – both tenants and non-tenants</a:t>
            </a:r>
          </a:p>
          <a:p>
            <a:pPr>
              <a:lnSpc>
                <a:spcPct val="90000"/>
              </a:lnSpc>
            </a:pPr>
            <a:endParaRPr lang="en-GB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en-GB" sz="2400" dirty="0" smtClean="0">
                <a:solidFill>
                  <a:schemeClr val="accent6">
                    <a:lumMod val="50000"/>
                  </a:schemeClr>
                </a:solidFill>
              </a:rPr>
              <a:t>Interviews (three) with OVH managers closely allied to tenant activities</a:t>
            </a:r>
          </a:p>
          <a:p>
            <a:pPr>
              <a:lnSpc>
                <a:spcPct val="90000"/>
              </a:lnSpc>
            </a:pPr>
            <a:endParaRPr lang="en-GB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en-GB" sz="2400" dirty="0" smtClean="0">
                <a:solidFill>
                  <a:schemeClr val="accent6">
                    <a:lumMod val="50000"/>
                  </a:schemeClr>
                </a:solidFill>
              </a:rPr>
              <a:t>Two focus group meetings – </a:t>
            </a:r>
          </a:p>
          <a:p>
            <a:pPr lvl="1">
              <a:lnSpc>
                <a:spcPct val="90000"/>
              </a:lnSpc>
            </a:pPr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</a:rPr>
              <a:t>Resident Involvement Team</a:t>
            </a:r>
          </a:p>
          <a:p>
            <a:pPr lvl="1">
              <a:lnSpc>
                <a:spcPct val="90000"/>
              </a:lnSpc>
            </a:pPr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</a:rPr>
              <a:t>Scrutiny Team</a:t>
            </a:r>
            <a:endParaRPr lang="en-GB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9336" name="Picture 8" descr="C:\Users\Steve\AppData\Local\Microsoft\Windows\Temporary Internet Files\Content.IE5\LND3RNBB\MP900382687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780928"/>
            <a:ext cx="3326769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GB" dirty="0" smtClean="0"/>
              <a:t>Findings - 1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187624" y="5373216"/>
            <a:ext cx="7272808" cy="1224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+mn-lt"/>
              </a:rPr>
              <a:t>Focus groups also highlighted the importance of: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1600" dirty="0" smtClean="0">
                <a:latin typeface="+mn-lt"/>
              </a:rPr>
              <a:t>Tenant perspective &amp; feedback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1600" dirty="0" smtClean="0">
                <a:latin typeface="+mn-lt"/>
              </a:rPr>
              <a:t>Expertise on customer service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1600" dirty="0" smtClean="0">
                <a:latin typeface="+mn-lt"/>
              </a:rPr>
              <a:t>Meeting OVHs strategic aims (not mentioned by interviewees)</a:t>
            </a:r>
            <a:endParaRPr lang="en-GB" sz="1600" dirty="0">
              <a:latin typeface="+mn-lt"/>
            </a:endParaRPr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2219427"/>
              </p:ext>
            </p:extLst>
          </p:nvPr>
        </p:nvGraphicFramePr>
        <p:xfrm>
          <a:off x="1900237" y="1585912"/>
          <a:ext cx="5343525" cy="3686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GB" dirty="0" smtClean="0"/>
              <a:t>Findings - 2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187624" y="5157192"/>
            <a:ext cx="7272808" cy="1520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+mn-lt"/>
              </a:rPr>
              <a:t>Focus groups also highlighted the importance of: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1600" dirty="0" smtClean="0">
                <a:latin typeface="+mn-lt"/>
              </a:rPr>
              <a:t>What works (&amp; what doesn’t)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1600" dirty="0" smtClean="0">
                <a:latin typeface="+mn-lt"/>
              </a:rPr>
              <a:t>(dis)satisfaction with services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1600" dirty="0" smtClean="0">
                <a:latin typeface="+mn-lt"/>
              </a:rPr>
              <a:t>Customer perspective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1600" dirty="0" smtClean="0">
                <a:latin typeface="+mn-lt"/>
              </a:rPr>
              <a:t>Representing the tenant population</a:t>
            </a:r>
            <a:endParaRPr lang="en-GB" sz="1600" dirty="0">
              <a:latin typeface="+mn-lt"/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419953"/>
              </p:ext>
            </p:extLst>
          </p:nvPr>
        </p:nvGraphicFramePr>
        <p:xfrm>
          <a:off x="1187624" y="1700808"/>
          <a:ext cx="6192688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211387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GB" dirty="0" smtClean="0"/>
              <a:t>Findings - 3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187624" y="5589240"/>
            <a:ext cx="7272808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+mn-lt"/>
              </a:rPr>
              <a:t>Focus groups also highlighted the importance of: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1600" dirty="0" smtClean="0">
                <a:latin typeface="+mn-lt"/>
              </a:rPr>
              <a:t>Each &amp; every one of the six factors discussed by the interviewees</a:t>
            </a:r>
            <a:endParaRPr lang="en-GB" sz="1600" dirty="0">
              <a:latin typeface="+mn-lt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9129527"/>
              </p:ext>
            </p:extLst>
          </p:nvPr>
        </p:nvGraphicFramePr>
        <p:xfrm>
          <a:off x="1202024" y="1700808"/>
          <a:ext cx="6754351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568327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GB" dirty="0" smtClean="0"/>
              <a:t>Findings - 4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187624" y="5589240"/>
            <a:ext cx="7272808" cy="88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+mn-lt"/>
              </a:rPr>
              <a:t>Focus groups also highlighted the importance of: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1600" dirty="0" smtClean="0">
                <a:latin typeface="+mn-lt"/>
              </a:rPr>
              <a:t>Each &amp; every one of the six factors discussed by the interviewees except “improve policy development &amp; implementation”</a:t>
            </a:r>
            <a:endParaRPr lang="en-GB" sz="1600" dirty="0">
              <a:latin typeface="+mn-lt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3498670"/>
              </p:ext>
            </p:extLst>
          </p:nvPr>
        </p:nvGraphicFramePr>
        <p:xfrm>
          <a:off x="1202024" y="1700808"/>
          <a:ext cx="6754351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5581396"/>
              </p:ext>
            </p:extLst>
          </p:nvPr>
        </p:nvGraphicFramePr>
        <p:xfrm>
          <a:off x="1187624" y="1700808"/>
          <a:ext cx="6192688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8907798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GB" dirty="0" smtClean="0"/>
              <a:t>Findings - 5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049490" y="5229200"/>
            <a:ext cx="7272808" cy="92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+mn-lt"/>
              </a:rPr>
              <a:t>Focus groups also highlighted the importance of: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1600" dirty="0" smtClean="0">
                <a:latin typeface="+mn-lt"/>
              </a:rPr>
              <a:t>Community building; 2.  Trust building; 3.  Tenant inspection &amp; scrutiny; </a:t>
            </a:r>
          </a:p>
          <a:p>
            <a:pPr marL="914400" lvl="1" indent="-457200">
              <a:buFont typeface="+mj-lt"/>
              <a:buAutoNum type="arabicPeriod" startAt="4"/>
            </a:pPr>
            <a:r>
              <a:rPr lang="en-GB" sz="1600" dirty="0" smtClean="0">
                <a:latin typeface="+mn-lt"/>
              </a:rPr>
              <a:t>Tenant decision-making; 5.  Tenant engagement</a:t>
            </a:r>
            <a:endParaRPr lang="en-GB" sz="1600" dirty="0">
              <a:latin typeface="+mn-lt"/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8156234"/>
              </p:ext>
            </p:extLst>
          </p:nvPr>
        </p:nvGraphicFramePr>
        <p:xfrm>
          <a:off x="1259632" y="1700808"/>
          <a:ext cx="6336704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804250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GB" dirty="0" smtClean="0"/>
              <a:t>Findings - 6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187624" y="5589240"/>
            <a:ext cx="72728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+mn-lt"/>
              </a:rPr>
              <a:t>Focus groups did not mention any other roles for tenant board members </a:t>
            </a:r>
            <a:endParaRPr lang="en-GB" sz="1600" dirty="0">
              <a:latin typeface="+mn-lt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496156"/>
              </p:ext>
            </p:extLst>
          </p:nvPr>
        </p:nvGraphicFramePr>
        <p:xfrm>
          <a:off x="1202024" y="1700808"/>
          <a:ext cx="6754351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23081225"/>
              </p:ext>
            </p:extLst>
          </p:nvPr>
        </p:nvGraphicFramePr>
        <p:xfrm>
          <a:off x="1331640" y="1772816"/>
          <a:ext cx="6336704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5934078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GB" dirty="0" smtClean="0"/>
              <a:t>Analysis - 1</a:t>
            </a:r>
            <a:endParaRPr lang="en-GB" dirty="0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1828800"/>
            <a:ext cx="7685856" cy="4114800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GB" sz="2800" dirty="0" smtClean="0"/>
              <a:t>Main </a:t>
            </a:r>
            <a:r>
              <a:rPr lang="en-GB" sz="2800" b="1" dirty="0" smtClean="0"/>
              <a:t>role</a:t>
            </a:r>
            <a:r>
              <a:rPr lang="en-GB" sz="2800" dirty="0" smtClean="0"/>
              <a:t> and </a:t>
            </a:r>
            <a:r>
              <a:rPr lang="en-GB" sz="2800" b="1" dirty="0" smtClean="0"/>
              <a:t>contribution</a:t>
            </a:r>
            <a:r>
              <a:rPr lang="en-GB" sz="2800" dirty="0" smtClean="0"/>
              <a:t> of tenants on the Board appears to be to give the Board a tenant “perspective” &amp; feedback on services (Scott et al., 2001)</a:t>
            </a:r>
          </a:p>
          <a:p>
            <a:pPr>
              <a:lnSpc>
                <a:spcPct val="90000"/>
              </a:lnSpc>
            </a:pPr>
            <a:r>
              <a:rPr lang="en-GB" sz="2800" dirty="0" smtClean="0"/>
              <a:t>Tenants add value to the OVH Board in a number of ways:</a:t>
            </a:r>
          </a:p>
          <a:p>
            <a:pPr lvl="2">
              <a:lnSpc>
                <a:spcPct val="90000"/>
              </a:lnSpc>
            </a:pPr>
            <a:r>
              <a:rPr lang="en-GB" sz="2000" dirty="0"/>
              <a:t>F</a:t>
            </a:r>
            <a:r>
              <a:rPr lang="en-GB" sz="2000" dirty="0" smtClean="0"/>
              <a:t>eedback about services (Simmons &amp; </a:t>
            </a:r>
            <a:r>
              <a:rPr lang="en-GB" sz="2000" dirty="0" err="1" smtClean="0"/>
              <a:t>Birchall</a:t>
            </a:r>
            <a:r>
              <a:rPr lang="en-GB" sz="2000" dirty="0" smtClean="0"/>
              <a:t>, 2007)</a:t>
            </a:r>
          </a:p>
          <a:p>
            <a:pPr lvl="2">
              <a:lnSpc>
                <a:spcPct val="90000"/>
              </a:lnSpc>
            </a:pPr>
            <a:r>
              <a:rPr lang="en-GB" sz="2000" dirty="0" smtClean="0"/>
              <a:t>Free expertise (van </a:t>
            </a:r>
            <a:r>
              <a:rPr lang="en-GB" sz="2000" dirty="0" err="1" smtClean="0"/>
              <a:t>Vugt</a:t>
            </a:r>
            <a:r>
              <a:rPr lang="en-GB" sz="2000" dirty="0" smtClean="0"/>
              <a:t>, et al.. 2000)</a:t>
            </a:r>
          </a:p>
          <a:p>
            <a:pPr lvl="2">
              <a:lnSpc>
                <a:spcPct val="90000"/>
              </a:lnSpc>
            </a:pPr>
            <a:r>
              <a:rPr lang="en-GB" sz="2000" dirty="0" smtClean="0"/>
              <a:t>Improve efficiency &amp; accountability (</a:t>
            </a:r>
            <a:r>
              <a:rPr lang="en-GB" sz="2000" dirty="0" err="1" smtClean="0"/>
              <a:t>Spink</a:t>
            </a:r>
            <a:r>
              <a:rPr lang="en-GB" sz="2000" dirty="0" smtClean="0"/>
              <a:t>, 1998</a:t>
            </a:r>
            <a:r>
              <a:rPr lang="en-GB" sz="2000" dirty="0"/>
              <a:t>)</a:t>
            </a:r>
            <a:endParaRPr lang="en-GB" sz="2000" dirty="0" smtClean="0"/>
          </a:p>
          <a:p>
            <a:pPr lvl="2">
              <a:lnSpc>
                <a:spcPct val="90000"/>
              </a:lnSpc>
            </a:pPr>
            <a:r>
              <a:rPr lang="en-GB" sz="2000" dirty="0" smtClean="0"/>
              <a:t>Customer focus (Housing Corporation, 2000)</a:t>
            </a:r>
          </a:p>
          <a:p>
            <a:pPr lvl="2">
              <a:lnSpc>
                <a:spcPct val="90000"/>
              </a:lnSpc>
            </a:pPr>
            <a:r>
              <a:rPr lang="en-GB" sz="2000" dirty="0" smtClean="0"/>
              <a:t>Improve board decision making (Fraser </a:t>
            </a:r>
            <a:r>
              <a:rPr lang="en-GB" sz="2000" dirty="0"/>
              <a:t>&amp; Gibson, </a:t>
            </a:r>
            <a:r>
              <a:rPr lang="en-GB" sz="2000" dirty="0" smtClean="0"/>
              <a:t>1991)</a:t>
            </a:r>
          </a:p>
          <a:p>
            <a:pPr lvl="2">
              <a:lnSpc>
                <a:spcPct val="90000"/>
              </a:lnSpc>
            </a:pPr>
            <a:r>
              <a:rPr lang="en-GB" sz="2000" dirty="0" smtClean="0"/>
              <a:t>Drive strategy (Kelly &amp; Clarke, 1997)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GB" dirty="0" smtClean="0"/>
              <a:t>Analysis - 2</a:t>
            </a:r>
            <a:endParaRPr lang="en-GB" dirty="0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1828800"/>
            <a:ext cx="7685856" cy="4114800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GB" sz="2800" dirty="0" smtClean="0"/>
              <a:t>Tenant Board members add value to OVH in a number of other </a:t>
            </a:r>
            <a:r>
              <a:rPr lang="en-GB" sz="2800" dirty="0" smtClean="0"/>
              <a:t>ways, i.e. not directly at the Board level:</a:t>
            </a:r>
          </a:p>
          <a:p>
            <a:pPr>
              <a:lnSpc>
                <a:spcPct val="90000"/>
              </a:lnSpc>
            </a:pPr>
            <a:endParaRPr lang="en-GB" sz="1000" dirty="0" smtClean="0"/>
          </a:p>
          <a:p>
            <a:pPr>
              <a:lnSpc>
                <a:spcPct val="90000"/>
              </a:lnSpc>
            </a:pPr>
            <a:endParaRPr lang="en-GB" sz="1000" dirty="0" smtClean="0"/>
          </a:p>
          <a:p>
            <a:pPr lvl="2">
              <a:lnSpc>
                <a:spcPct val="90000"/>
              </a:lnSpc>
            </a:pPr>
            <a:r>
              <a:rPr lang="en-GB" sz="2000" dirty="0" smtClean="0"/>
              <a:t>Develop </a:t>
            </a:r>
            <a:r>
              <a:rPr lang="en-GB" sz="2000" dirty="0" smtClean="0"/>
              <a:t>"Good-Neighbour" schemes (ODPM, 2002)</a:t>
            </a:r>
          </a:p>
          <a:p>
            <a:pPr lvl="2">
              <a:lnSpc>
                <a:spcPct val="90000"/>
              </a:lnSpc>
            </a:pPr>
            <a:endParaRPr lang="en-GB" sz="1000" dirty="0" smtClean="0"/>
          </a:p>
          <a:p>
            <a:pPr lvl="2">
              <a:lnSpc>
                <a:spcPct val="90000"/>
              </a:lnSpc>
            </a:pPr>
            <a:r>
              <a:rPr lang="en-GB" sz="2000" dirty="0" smtClean="0"/>
              <a:t>Helping </a:t>
            </a:r>
            <a:r>
              <a:rPr lang="en-GB" sz="2000" dirty="0" smtClean="0"/>
              <a:t>to celebrate important events (ODPM, 2002)</a:t>
            </a:r>
          </a:p>
          <a:p>
            <a:pPr lvl="2">
              <a:lnSpc>
                <a:spcPct val="90000"/>
              </a:lnSpc>
            </a:pPr>
            <a:endParaRPr lang="en-GB" sz="1000" dirty="0" smtClean="0"/>
          </a:p>
          <a:p>
            <a:pPr lvl="2">
              <a:lnSpc>
                <a:spcPct val="90000"/>
              </a:lnSpc>
            </a:pPr>
            <a:r>
              <a:rPr lang="en-GB" sz="2000" dirty="0" smtClean="0"/>
              <a:t>Charity </a:t>
            </a:r>
            <a:r>
              <a:rPr lang="en-GB" sz="2000" dirty="0" smtClean="0"/>
              <a:t>fund-raising</a:t>
            </a:r>
          </a:p>
          <a:p>
            <a:pPr lvl="2">
              <a:lnSpc>
                <a:spcPct val="90000"/>
              </a:lnSpc>
            </a:pPr>
            <a:endParaRPr lang="en-GB" sz="1000" dirty="0" smtClean="0"/>
          </a:p>
          <a:p>
            <a:pPr lvl="2">
              <a:lnSpc>
                <a:spcPct val="90000"/>
              </a:lnSpc>
            </a:pPr>
            <a:r>
              <a:rPr lang="en-GB" sz="2000" dirty="0" smtClean="0"/>
              <a:t>Community </a:t>
            </a:r>
            <a:r>
              <a:rPr lang="en-GB" sz="2000" dirty="0" smtClean="0"/>
              <a:t>building (Simmons &amp; </a:t>
            </a:r>
            <a:r>
              <a:rPr lang="en-GB" sz="2000" dirty="0" err="1" smtClean="0"/>
              <a:t>Birchall</a:t>
            </a:r>
            <a:r>
              <a:rPr lang="en-GB" sz="2000" dirty="0" smtClean="0"/>
              <a:t>, 2007)</a:t>
            </a:r>
          </a:p>
          <a:p>
            <a:pPr lvl="2">
              <a:lnSpc>
                <a:spcPct val="90000"/>
              </a:lnSpc>
            </a:pPr>
            <a:endParaRPr lang="en-GB" sz="1000" dirty="0" smtClean="0"/>
          </a:p>
          <a:p>
            <a:pPr lvl="2">
              <a:lnSpc>
                <a:spcPct val="90000"/>
              </a:lnSpc>
            </a:pPr>
            <a:r>
              <a:rPr lang="en-GB" sz="2000" dirty="0" smtClean="0"/>
              <a:t>Trust </a:t>
            </a:r>
            <a:r>
              <a:rPr lang="en-GB" sz="2000" dirty="0" smtClean="0"/>
              <a:t>building (</a:t>
            </a:r>
            <a:r>
              <a:rPr lang="en-GB" sz="2000" dirty="0" err="1" smtClean="0"/>
              <a:t>Tunstall</a:t>
            </a:r>
            <a:r>
              <a:rPr lang="en-GB" sz="2000" dirty="0" smtClean="0"/>
              <a:t>, 2001</a:t>
            </a:r>
            <a:r>
              <a:rPr lang="en-GB" sz="2000" dirty="0" smtClean="0"/>
              <a:t>)</a:t>
            </a: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34581109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GB" dirty="0" smtClean="0"/>
              <a:t>Analysis - </a:t>
            </a:r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1828800"/>
            <a:ext cx="7685856" cy="4114800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GB" sz="2800" dirty="0" smtClean="0"/>
              <a:t>Continued … </a:t>
            </a:r>
          </a:p>
          <a:p>
            <a:pPr>
              <a:lnSpc>
                <a:spcPct val="90000"/>
              </a:lnSpc>
            </a:pPr>
            <a:endParaRPr lang="en-GB" sz="1000" dirty="0" smtClean="0"/>
          </a:p>
          <a:p>
            <a:pPr lvl="2">
              <a:lnSpc>
                <a:spcPct val="90000"/>
              </a:lnSpc>
            </a:pPr>
            <a:r>
              <a:rPr lang="en-GB" sz="2000" dirty="0" smtClean="0"/>
              <a:t>Tenant </a:t>
            </a:r>
            <a:r>
              <a:rPr lang="en-GB" sz="2000" dirty="0"/>
              <a:t>inspectors &amp; scrutiny</a:t>
            </a:r>
          </a:p>
          <a:p>
            <a:pPr lvl="2">
              <a:lnSpc>
                <a:spcPct val="90000"/>
              </a:lnSpc>
            </a:pPr>
            <a:endParaRPr lang="en-GB" sz="1000" dirty="0" smtClean="0"/>
          </a:p>
          <a:p>
            <a:pPr lvl="2">
              <a:lnSpc>
                <a:spcPct val="90000"/>
              </a:lnSpc>
            </a:pPr>
            <a:r>
              <a:rPr lang="en-GB" sz="2000" dirty="0" smtClean="0"/>
              <a:t>Tenant </a:t>
            </a:r>
            <a:r>
              <a:rPr lang="en-GB" sz="2000" dirty="0" smtClean="0"/>
              <a:t>decision making (Millward, 2005)</a:t>
            </a:r>
          </a:p>
          <a:p>
            <a:pPr lvl="2">
              <a:lnSpc>
                <a:spcPct val="90000"/>
              </a:lnSpc>
            </a:pPr>
            <a:endParaRPr lang="en-GB" sz="1000" dirty="0" smtClean="0"/>
          </a:p>
          <a:p>
            <a:pPr lvl="2">
              <a:lnSpc>
                <a:spcPct val="90000"/>
              </a:lnSpc>
            </a:pPr>
            <a:r>
              <a:rPr lang="en-GB" sz="2000" dirty="0" smtClean="0"/>
              <a:t>Tenant </a:t>
            </a:r>
            <a:r>
              <a:rPr lang="en-GB" sz="2000" dirty="0" smtClean="0"/>
              <a:t>engagement (Cooper </a:t>
            </a:r>
            <a:r>
              <a:rPr lang="en-GB" sz="2000" dirty="0"/>
              <a:t>&amp; </a:t>
            </a:r>
            <a:r>
              <a:rPr lang="en-GB" sz="2000" dirty="0" err="1" smtClean="0"/>
              <a:t>Hawtin</a:t>
            </a:r>
            <a:r>
              <a:rPr lang="en-GB" sz="2000" dirty="0" smtClean="0"/>
              <a:t>, 1998)</a:t>
            </a:r>
          </a:p>
          <a:p>
            <a:pPr lvl="2">
              <a:lnSpc>
                <a:spcPct val="90000"/>
              </a:lnSpc>
            </a:pPr>
            <a:endParaRPr lang="en-GB" sz="1000" dirty="0" smtClean="0"/>
          </a:p>
          <a:p>
            <a:pPr lvl="2">
              <a:lnSpc>
                <a:spcPct val="90000"/>
              </a:lnSpc>
            </a:pPr>
            <a:r>
              <a:rPr lang="en-GB" sz="2000" dirty="0" smtClean="0"/>
              <a:t>Targeted </a:t>
            </a:r>
            <a:r>
              <a:rPr lang="en-GB" sz="2000" dirty="0" smtClean="0"/>
              <a:t>tenant involvement</a:t>
            </a:r>
          </a:p>
          <a:p>
            <a:pPr lvl="2">
              <a:lnSpc>
                <a:spcPct val="90000"/>
              </a:lnSpc>
            </a:pPr>
            <a:endParaRPr lang="en-GB" sz="1000" dirty="0" smtClean="0"/>
          </a:p>
          <a:p>
            <a:pPr lvl="2">
              <a:lnSpc>
                <a:spcPct val="90000"/>
              </a:lnSpc>
            </a:pPr>
            <a:r>
              <a:rPr lang="en-GB" sz="2000" dirty="0" smtClean="0"/>
              <a:t>Improving </a:t>
            </a:r>
            <a:r>
              <a:rPr lang="en-GB" sz="2000" dirty="0" smtClean="0"/>
              <a:t>training</a:t>
            </a:r>
          </a:p>
          <a:p>
            <a:pPr lvl="2">
              <a:lnSpc>
                <a:spcPct val="90000"/>
              </a:lnSpc>
            </a:pPr>
            <a:endParaRPr lang="en-GB" sz="1000" dirty="0" smtClean="0"/>
          </a:p>
          <a:p>
            <a:pPr lvl="2">
              <a:lnSpc>
                <a:spcPct val="90000"/>
              </a:lnSpc>
            </a:pPr>
            <a:r>
              <a:rPr lang="en-GB" sz="2000" dirty="0" smtClean="0"/>
              <a:t>Maintaining </a:t>
            </a:r>
            <a:r>
              <a:rPr lang="en-GB" sz="2000" dirty="0" smtClean="0"/>
              <a:t>OVH’s Philanthropy</a:t>
            </a:r>
          </a:p>
          <a:p>
            <a:pPr lvl="2">
              <a:lnSpc>
                <a:spcPct val="90000"/>
              </a:lnSpc>
            </a:pPr>
            <a:endParaRPr lang="en-GB" sz="1000" dirty="0" smtClean="0"/>
          </a:p>
          <a:p>
            <a:pPr lvl="2">
              <a:lnSpc>
                <a:spcPct val="90000"/>
              </a:lnSpc>
            </a:pPr>
            <a:r>
              <a:rPr lang="en-GB" sz="2000" dirty="0" smtClean="0"/>
              <a:t>Succession </a:t>
            </a:r>
            <a:r>
              <a:rPr lang="en-GB" sz="2000" dirty="0" smtClean="0"/>
              <a:t>planning (Jordan &amp; Maloney, 1996)</a:t>
            </a:r>
            <a:endParaRPr lang="en-GB" sz="2800" dirty="0" smtClean="0"/>
          </a:p>
          <a:p>
            <a:pPr>
              <a:lnSpc>
                <a:spcPct val="90000"/>
              </a:lnSpc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8151713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828800"/>
            <a:ext cx="5093568" cy="4114800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 smtClean="0"/>
              <a:t>The ubiquitous opening quote … </a:t>
            </a:r>
          </a:p>
          <a:p>
            <a:endParaRPr lang="en-GB" sz="2400" dirty="0" smtClean="0"/>
          </a:p>
          <a:p>
            <a:r>
              <a:rPr lang="en-GB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“Voluntary </a:t>
            </a:r>
            <a:r>
              <a:rPr lang="en-GB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tenant participation is fundamental to the development and well-being </a:t>
            </a:r>
            <a:r>
              <a:rPr lang="en-GB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a </a:t>
            </a:r>
            <a:r>
              <a:rPr lang="en-GB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democratic, socially inclusive society and must be valued and properly </a:t>
            </a:r>
            <a:r>
              <a:rPr lang="en-GB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supported”</a:t>
            </a:r>
            <a:r>
              <a:rPr lang="en-GB" sz="2400" dirty="0" smtClean="0"/>
              <a:t> </a:t>
            </a:r>
          </a:p>
          <a:p>
            <a:pPr marL="0" indent="0">
              <a:buNone/>
            </a:pPr>
            <a:r>
              <a:rPr lang="en-GB" sz="2400" dirty="0"/>
              <a:t>	</a:t>
            </a:r>
            <a:endParaRPr lang="en-GB" sz="2400" dirty="0" smtClean="0"/>
          </a:p>
          <a:p>
            <a:pPr marL="0" indent="0">
              <a:buNone/>
            </a:pPr>
            <a:r>
              <a:rPr lang="en-GB" sz="2400" dirty="0"/>
              <a:t>	</a:t>
            </a:r>
            <a:r>
              <a:rPr lang="en-GB" sz="2400" dirty="0" smtClean="0"/>
              <a:t>(</a:t>
            </a:r>
            <a:r>
              <a:rPr lang="en-GB" sz="2400" dirty="0"/>
              <a:t>DETR, </a:t>
            </a:r>
            <a:r>
              <a:rPr lang="en-GB" sz="2400" dirty="0" smtClean="0"/>
              <a:t>1999, </a:t>
            </a:r>
            <a:r>
              <a:rPr lang="en-GB" sz="2400" dirty="0"/>
              <a:t>p. 13)</a:t>
            </a:r>
          </a:p>
        </p:txBody>
      </p:sp>
      <p:pic>
        <p:nvPicPr>
          <p:cNvPr id="97286" name="Picture 6" descr="C:\Users\Steve\AppData\Local\Microsoft\Windows\Temporary Internet Files\Content.IE5\F2S9EG3O\MC90039079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509571"/>
            <a:ext cx="2160240" cy="2791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Preliminary Implications</a:t>
            </a:r>
            <a:endParaRPr lang="en-GB" dirty="0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828800"/>
            <a:ext cx="7829872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000" dirty="0" smtClean="0"/>
              <a:t>81% of housing associations believe they will be adversely affected by the introduction of direct payments to tenants (</a:t>
            </a:r>
            <a:r>
              <a:rPr lang="en-GB" sz="2000" dirty="0" err="1" smtClean="0"/>
              <a:t>Ipsos</a:t>
            </a:r>
            <a:r>
              <a:rPr lang="en-GB" sz="2000" dirty="0" smtClean="0"/>
              <a:t> MORI, 2013). </a:t>
            </a:r>
            <a:r>
              <a:rPr lang="en-GB" sz="2000" dirty="0" smtClean="0">
                <a:solidFill>
                  <a:srgbClr val="0070C0"/>
                </a:solidFill>
              </a:rPr>
              <a:t>Tenant engagement &amp; participation can be used to minimise impact for OVH.  </a:t>
            </a:r>
          </a:p>
          <a:p>
            <a:pPr>
              <a:lnSpc>
                <a:spcPct val="90000"/>
              </a:lnSpc>
            </a:pPr>
            <a:endParaRPr lang="en-GB" sz="2000" dirty="0" smtClean="0"/>
          </a:p>
          <a:p>
            <a:pPr>
              <a:lnSpc>
                <a:spcPct val="90000"/>
              </a:lnSpc>
            </a:pPr>
            <a:r>
              <a:rPr lang="en-GB" sz="2000" dirty="0" smtClean="0"/>
              <a:t>“Bedroom tax” (Welfare Reform Act, 2012) Government’s impact assessment shows that those affected will lose an average of £14 a week. Housing association tenants are expected to lose £16 a week on average.  Affects an estimated 660,000 working-age social tenants – 31% of existing working-age housing benefit claimants in the social sector.  </a:t>
            </a:r>
            <a:r>
              <a:rPr lang="en-GB" sz="2000" dirty="0" smtClean="0">
                <a:hlinkClick r:id="rId3"/>
              </a:rPr>
              <a:t>http://www.housing.org.uk/policy/welfare_reform/%E2%80%98under-occupation%E2%80%99_penalty.aspx</a:t>
            </a:r>
            <a:r>
              <a:rPr lang="en-GB" sz="2000" dirty="0" smtClean="0"/>
              <a:t> </a:t>
            </a:r>
            <a:r>
              <a:rPr lang="en-GB" sz="2000" dirty="0" smtClean="0">
                <a:solidFill>
                  <a:srgbClr val="0070C0"/>
                </a:solidFill>
              </a:rPr>
              <a:t>OVH do not have enough one bedroom houses, but they can work with tenants to minimise impact &amp; help with finding suitable alternative accommodation.  </a:t>
            </a:r>
            <a:r>
              <a:rPr lang="en-GB" sz="2000" dirty="0" smtClean="0"/>
              <a:t> </a:t>
            </a:r>
            <a:r>
              <a:rPr lang="en-GB" sz="2800" dirty="0" smtClean="0"/>
              <a:t> 	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GB"/>
              <a:t>Conclusions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1828800"/>
            <a:ext cx="4877544" cy="4114800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kumimoji="0" lang="en-GB" sz="2000" dirty="0" smtClean="0"/>
              <a:t>OVH’s Board consists of 40% tenant members</a:t>
            </a:r>
          </a:p>
          <a:p>
            <a:pPr>
              <a:lnSpc>
                <a:spcPct val="90000"/>
              </a:lnSpc>
            </a:pPr>
            <a:endParaRPr kumimoji="0" lang="en-GB" sz="2000" dirty="0" smtClean="0"/>
          </a:p>
          <a:p>
            <a:pPr>
              <a:lnSpc>
                <a:spcPct val="90000"/>
              </a:lnSpc>
            </a:pPr>
            <a:r>
              <a:rPr kumimoji="0" lang="en-GB" sz="2000" dirty="0" smtClean="0"/>
              <a:t>Research question: “How can tenant board members add extra value to OVH?” </a:t>
            </a:r>
          </a:p>
          <a:p>
            <a:pPr>
              <a:lnSpc>
                <a:spcPct val="90000"/>
              </a:lnSpc>
            </a:pPr>
            <a:endParaRPr kumimoji="0" lang="en-GB" sz="2000" dirty="0" smtClean="0"/>
          </a:p>
          <a:p>
            <a:pPr>
              <a:lnSpc>
                <a:spcPct val="90000"/>
              </a:lnSpc>
            </a:pPr>
            <a:r>
              <a:rPr kumimoji="0" lang="en-GB" sz="2000" dirty="0" smtClean="0"/>
              <a:t>Findings indicate that the main role &amp; contribution of tenant board members is giving </a:t>
            </a:r>
            <a:r>
              <a:rPr lang="en-GB" sz="2000" dirty="0" smtClean="0"/>
              <a:t>a tenant “perspective” &amp; “feedback” on service – encourages engagement</a:t>
            </a:r>
          </a:p>
          <a:p>
            <a:pPr>
              <a:lnSpc>
                <a:spcPct val="90000"/>
              </a:lnSpc>
            </a:pPr>
            <a:endParaRPr kumimoji="0" lang="en-GB" sz="2000" dirty="0"/>
          </a:p>
          <a:p>
            <a:pPr>
              <a:lnSpc>
                <a:spcPct val="90000"/>
              </a:lnSpc>
            </a:pPr>
            <a:r>
              <a:rPr kumimoji="0" lang="en-GB" sz="2000" dirty="0" smtClean="0"/>
              <a:t>Tenant involvement &amp; engagement can be used by OVH to minimise the impact of the “bedroom tax” &amp; direct payments to tenants (Welfare Reform Act, 2012)</a:t>
            </a:r>
            <a:endParaRPr kumimoji="0" lang="en-GB" sz="2000" dirty="0"/>
          </a:p>
        </p:txBody>
      </p:sp>
      <p:graphicFrame>
        <p:nvGraphicFramePr>
          <p:cNvPr id="17413" name="Object 5"/>
          <p:cNvGraphicFramePr>
            <a:graphicFrameLocks noGrp="1" noChangeAspect="1"/>
          </p:cNvGraphicFramePr>
          <p:nvPr>
            <p:ph type="clipArt" sz="half" idx="2"/>
            <p:extLst>
              <p:ext uri="{D42A27DB-BD31-4B8C-83A1-F6EECF244321}">
                <p14:modId xmlns:p14="http://schemas.microsoft.com/office/powerpoint/2010/main" val="3022619275"/>
              </p:ext>
            </p:extLst>
          </p:nvPr>
        </p:nvGraphicFramePr>
        <p:xfrm>
          <a:off x="5796136" y="2492896"/>
          <a:ext cx="2968625" cy="2976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4" name="Clip" r:id="rId4" imgW="1713240" imgH="1717200" progId="MS_ClipArt_Gallery.5">
                  <p:embed/>
                </p:oleObj>
              </mc:Choice>
              <mc:Fallback>
                <p:oleObj name="Clip" r:id="rId4" imgW="1713240" imgH="1717200" progId="MS_ClipArt_Gallery.5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6136" y="2492896"/>
                        <a:ext cx="2968625" cy="2976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GB" dirty="0" smtClean="0"/>
              <a:t>Quo Vadis?</a:t>
            </a:r>
            <a:endParaRPr lang="en-GB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1981200"/>
            <a:ext cx="4419600" cy="4114800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GB" sz="2000" dirty="0" smtClean="0"/>
              <a:t>Working with OVH looking at how tenants can inform &amp; develop strategy?</a:t>
            </a:r>
          </a:p>
          <a:p>
            <a:pPr>
              <a:lnSpc>
                <a:spcPct val="90000"/>
              </a:lnSpc>
            </a:pPr>
            <a:endParaRPr lang="en-GB" sz="2000" dirty="0"/>
          </a:p>
          <a:p>
            <a:pPr>
              <a:lnSpc>
                <a:spcPct val="90000"/>
              </a:lnSpc>
            </a:pPr>
            <a:r>
              <a:rPr lang="en-GB" sz="2000" dirty="0" smtClean="0"/>
              <a:t>Further work on tenant engagement with OVH?</a:t>
            </a:r>
          </a:p>
          <a:p>
            <a:pPr>
              <a:lnSpc>
                <a:spcPct val="90000"/>
              </a:lnSpc>
            </a:pPr>
            <a:endParaRPr lang="en-GB" sz="2000" dirty="0"/>
          </a:p>
          <a:p>
            <a:pPr>
              <a:lnSpc>
                <a:spcPct val="90000"/>
              </a:lnSpc>
            </a:pPr>
            <a:r>
              <a:rPr lang="en-GB" sz="2000" dirty="0" smtClean="0"/>
              <a:t>Further work on tenants/value-added beyond OVH, i.e. across the sector?</a:t>
            </a:r>
          </a:p>
          <a:p>
            <a:pPr>
              <a:lnSpc>
                <a:spcPct val="90000"/>
              </a:lnSpc>
            </a:pPr>
            <a:endParaRPr lang="en-GB" sz="2000" dirty="0"/>
          </a:p>
          <a:p>
            <a:pPr>
              <a:lnSpc>
                <a:spcPct val="90000"/>
              </a:lnSpc>
            </a:pPr>
            <a:r>
              <a:rPr lang="en-GB" sz="2000" dirty="0" smtClean="0"/>
              <a:t>Something else … ?</a:t>
            </a:r>
          </a:p>
          <a:p>
            <a:pPr>
              <a:lnSpc>
                <a:spcPct val="90000"/>
              </a:lnSpc>
            </a:pPr>
            <a:endParaRPr lang="en-GB" sz="2000" dirty="0"/>
          </a:p>
          <a:p>
            <a:pPr>
              <a:lnSpc>
                <a:spcPct val="90000"/>
              </a:lnSpc>
            </a:pPr>
            <a:r>
              <a:rPr lang="en-GB" sz="2000" dirty="0" smtClean="0"/>
              <a:t>One thing is for sure – we will definitely be doing more “housing” research </a:t>
            </a:r>
            <a:endParaRPr lang="en-GB" sz="2000" dirty="0"/>
          </a:p>
        </p:txBody>
      </p:sp>
      <p:graphicFrame>
        <p:nvGraphicFramePr>
          <p:cNvPr id="18438" name="Object 6"/>
          <p:cNvGraphicFramePr>
            <a:graphicFrameLocks noGrp="1" noChangeAspect="1"/>
          </p:cNvGraphicFramePr>
          <p:nvPr>
            <p:ph type="clipArt" sz="half" idx="2"/>
          </p:nvPr>
        </p:nvGraphicFramePr>
        <p:xfrm>
          <a:off x="5651500" y="1989138"/>
          <a:ext cx="2890838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8" name="Clip" r:id="rId4" imgW="3848040" imgH="5478120" progId="MS_ClipArt_Gallery.5">
                  <p:embed/>
                </p:oleObj>
              </mc:Choice>
              <mc:Fallback>
                <p:oleObj name="Clip" r:id="rId4" imgW="3848040" imgH="5478120" progId="MS_ClipArt_Gallery.5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1500" y="1989138"/>
                        <a:ext cx="2890838" cy="411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43608" y="1772816"/>
            <a:ext cx="7681664" cy="4114800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pPr marL="358775" indent="-358775">
              <a:buNone/>
            </a:pPr>
            <a:r>
              <a:rPr lang="en-GB" sz="1800" dirty="0"/>
              <a:t>Cooper, C. &amp; </a:t>
            </a:r>
            <a:r>
              <a:rPr lang="en-GB" sz="1800" dirty="0" err="1"/>
              <a:t>Hawtin</a:t>
            </a:r>
            <a:r>
              <a:rPr lang="en-GB" sz="1800" dirty="0"/>
              <a:t>, M. (</a:t>
            </a:r>
            <a:r>
              <a:rPr lang="en-GB" sz="1800" dirty="0" smtClean="0"/>
              <a:t>1998) </a:t>
            </a:r>
            <a:r>
              <a:rPr lang="en-GB" sz="1800" dirty="0"/>
              <a:t>An introduction to understanding ‘resident involvement’, in: C. Cooper &amp; </a:t>
            </a:r>
            <a:r>
              <a:rPr lang="en-GB" sz="1800" dirty="0" smtClean="0"/>
              <a:t>M. </a:t>
            </a:r>
            <a:r>
              <a:rPr lang="en-GB" sz="1800" dirty="0" err="1" smtClean="0"/>
              <a:t>Hawtin</a:t>
            </a:r>
            <a:r>
              <a:rPr lang="en-GB" sz="1800" dirty="0" smtClean="0"/>
              <a:t> </a:t>
            </a:r>
            <a:r>
              <a:rPr lang="en-GB" sz="1800" dirty="0"/>
              <a:t>(</a:t>
            </a:r>
            <a:r>
              <a:rPr lang="en-GB" sz="1800" dirty="0" err="1"/>
              <a:t>Eds</a:t>
            </a:r>
            <a:r>
              <a:rPr lang="en-GB" sz="1800" dirty="0"/>
              <a:t>) Resident Involvement and Community Action: Theory to </a:t>
            </a:r>
            <a:r>
              <a:rPr lang="en-GB" sz="1800" dirty="0" smtClean="0"/>
              <a:t>Practice, Coventry</a:t>
            </a:r>
            <a:r>
              <a:rPr lang="en-GB" sz="1800" dirty="0"/>
              <a:t>: </a:t>
            </a:r>
            <a:r>
              <a:rPr lang="en-GB" sz="1800" dirty="0" smtClean="0"/>
              <a:t>Chartered Institute </a:t>
            </a:r>
            <a:r>
              <a:rPr lang="en-GB" sz="1800" dirty="0"/>
              <a:t>of </a:t>
            </a:r>
            <a:r>
              <a:rPr lang="en-GB" sz="1800" dirty="0" smtClean="0"/>
              <a:t>Housing).</a:t>
            </a:r>
          </a:p>
          <a:p>
            <a:pPr marL="358775" indent="-358775">
              <a:buNone/>
            </a:pPr>
            <a:r>
              <a:rPr lang="en-GB" sz="1800" dirty="0"/>
              <a:t>DETR (1999) Developing Good Practice in Tenant </a:t>
            </a:r>
            <a:r>
              <a:rPr lang="en-GB" sz="1800" dirty="0" smtClean="0"/>
              <a:t>Participation, London</a:t>
            </a:r>
            <a:r>
              <a:rPr lang="en-GB" sz="1800" dirty="0"/>
              <a:t>: </a:t>
            </a:r>
            <a:r>
              <a:rPr lang="en-GB" sz="1800" dirty="0" smtClean="0"/>
              <a:t>DETR.</a:t>
            </a:r>
          </a:p>
          <a:p>
            <a:pPr marL="358775" indent="-358775">
              <a:buNone/>
            </a:pPr>
            <a:r>
              <a:rPr lang="en-GB" sz="1800" dirty="0"/>
              <a:t>Fraser, R. &amp; Gibson, M. (1991) It’s a Better Way of Working: Tenant Participation in Housing </a:t>
            </a:r>
            <a:r>
              <a:rPr lang="en-GB" sz="1800" dirty="0" smtClean="0"/>
              <a:t>Associations, London</a:t>
            </a:r>
            <a:r>
              <a:rPr lang="en-GB" sz="1800" dirty="0"/>
              <a:t>: </a:t>
            </a:r>
            <a:r>
              <a:rPr lang="en-GB" sz="1800" dirty="0" smtClean="0"/>
              <a:t>NFHA.</a:t>
            </a:r>
          </a:p>
          <a:p>
            <a:pPr marL="358775" indent="-358775">
              <a:buNone/>
            </a:pPr>
            <a:r>
              <a:rPr lang="en-GB" sz="1800" dirty="0"/>
              <a:t>Housing Corporation (2000) Communities in </a:t>
            </a:r>
            <a:r>
              <a:rPr lang="en-GB" sz="1800" dirty="0" smtClean="0"/>
              <a:t>Control, London</a:t>
            </a:r>
            <a:r>
              <a:rPr lang="en-GB" sz="1800" dirty="0"/>
              <a:t>: Housing </a:t>
            </a:r>
            <a:r>
              <a:rPr lang="en-GB" sz="1800" dirty="0" smtClean="0"/>
              <a:t>Corporation.</a:t>
            </a:r>
          </a:p>
          <a:p>
            <a:pPr marL="358775" indent="-358775">
              <a:buNone/>
            </a:pPr>
            <a:r>
              <a:rPr lang="en-GB" sz="1800" dirty="0" err="1" smtClean="0"/>
              <a:t>Ipsos</a:t>
            </a:r>
            <a:r>
              <a:rPr lang="en-GB" sz="1800" dirty="0" smtClean="0"/>
              <a:t>-MORI (2012) Impact </a:t>
            </a:r>
            <a:r>
              <a:rPr lang="en-GB" sz="1800" dirty="0"/>
              <a:t>Of Welfare Reform On Housing Associations – 2012 Baseline Report: For the National Housing Federation.  Available at: </a:t>
            </a:r>
            <a:r>
              <a:rPr lang="en-GB" sz="1800" dirty="0">
                <a:hlinkClick r:id="rId3"/>
              </a:rPr>
              <a:t>http://</a:t>
            </a:r>
            <a:r>
              <a:rPr lang="en-GB" sz="1800" dirty="0" smtClean="0">
                <a:hlinkClick r:id="rId3"/>
              </a:rPr>
              <a:t>www.ipsos-mori.com/Assets/Docs/Publications/sri-housing-impact-of-welfare-reform-on-has-baseline-2012.pdf</a:t>
            </a:r>
            <a:r>
              <a:rPr lang="en-GB" sz="1800" dirty="0" smtClean="0"/>
              <a:t>.  </a:t>
            </a:r>
          </a:p>
          <a:p>
            <a:pPr marL="358775" indent="-358775">
              <a:buNone/>
            </a:pPr>
            <a:r>
              <a:rPr lang="en-GB" sz="1800" dirty="0" smtClean="0"/>
              <a:t>Kelly</a:t>
            </a:r>
            <a:r>
              <a:rPr lang="en-GB" sz="1800" dirty="0"/>
              <a:t>, M. &amp; Clarke, C. (1997) Good Practice Manual on Tenant </a:t>
            </a:r>
            <a:r>
              <a:rPr lang="en-GB" sz="1800" dirty="0" smtClean="0"/>
              <a:t>Participation, London</a:t>
            </a:r>
            <a:r>
              <a:rPr lang="en-GB" sz="1800" dirty="0"/>
              <a:t>: Women’s </a:t>
            </a:r>
            <a:r>
              <a:rPr lang="en-GB" sz="1800" dirty="0" smtClean="0"/>
              <a:t>Design Service.</a:t>
            </a:r>
          </a:p>
        </p:txBody>
      </p:sp>
    </p:spTree>
    <p:extLst>
      <p:ext uri="{BB962C8B-B14F-4D97-AF65-F5344CB8AC3E}">
        <p14:creationId xmlns:p14="http://schemas.microsoft.com/office/powerpoint/2010/main" val="11852720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71600" y="1635493"/>
            <a:ext cx="7757864" cy="4114800"/>
          </a:xfrm>
        </p:spPr>
        <p:txBody>
          <a:bodyPr/>
          <a:lstStyle/>
          <a:p>
            <a:pPr marL="358775" indent="-358775">
              <a:buNone/>
            </a:pPr>
            <a:r>
              <a:rPr lang="en-GB" sz="1800" dirty="0" smtClean="0"/>
              <a:t>Millward, L. (2005) ‘Just because we are amateurs doesn’t mean we aren’t professional’: the importance of expert activists in tenant participation, Public Administration, 83, pp. 735–751.</a:t>
            </a:r>
          </a:p>
          <a:p>
            <a:pPr marL="358775" indent="-358775">
              <a:buNone/>
            </a:pPr>
            <a:r>
              <a:rPr lang="en-GB" sz="1800" dirty="0" smtClean="0"/>
              <a:t>ODPM (Office of the Deputy Prime Minister) (2002) Evaluation of Tenant Management Organisations in England, London: ODPM.</a:t>
            </a:r>
          </a:p>
          <a:p>
            <a:pPr marL="358775" indent="-358775">
              <a:buNone/>
            </a:pPr>
            <a:r>
              <a:rPr lang="en-GB" sz="1800" dirty="0" smtClean="0"/>
              <a:t>Scott, S., Currie, H., Fitzpatrick, S., </a:t>
            </a:r>
            <a:r>
              <a:rPr lang="en-GB" sz="1800" dirty="0" err="1" smtClean="0"/>
              <a:t>Pawson</a:t>
            </a:r>
            <a:r>
              <a:rPr lang="en-GB" sz="1800" dirty="0" smtClean="0"/>
              <a:t>, H., </a:t>
            </a:r>
            <a:r>
              <a:rPr lang="en-GB" sz="1800" dirty="0" err="1" smtClean="0"/>
              <a:t>Kintrea</a:t>
            </a:r>
            <a:r>
              <a:rPr lang="en-GB" sz="1800" dirty="0" smtClean="0"/>
              <a:t>, K., </a:t>
            </a:r>
            <a:r>
              <a:rPr lang="en-GB" sz="1800" dirty="0" err="1" smtClean="0"/>
              <a:t>Rosengard</a:t>
            </a:r>
            <a:r>
              <a:rPr lang="en-GB" sz="1800" dirty="0" smtClean="0"/>
              <a:t>, A. &amp; Tate, J. (2001) Good Practice in Housing </a:t>
            </a:r>
            <a:r>
              <a:rPr lang="en-GB" sz="1800" dirty="0" err="1" smtClean="0"/>
              <a:t>Mangement</a:t>
            </a:r>
            <a:r>
              <a:rPr lang="en-GB" sz="1800" dirty="0" smtClean="0"/>
              <a:t>: A Review of the Literature, Edinburgh: Scottish Executive.</a:t>
            </a:r>
          </a:p>
          <a:p>
            <a:pPr marL="358775" indent="-358775">
              <a:buNone/>
            </a:pPr>
            <a:r>
              <a:rPr lang="en-GB" sz="1800" dirty="0" smtClean="0"/>
              <a:t>Simmons, R. &amp; </a:t>
            </a:r>
            <a:r>
              <a:rPr lang="en-GB" sz="1800" dirty="0" err="1" smtClean="0"/>
              <a:t>Birchall</a:t>
            </a:r>
            <a:r>
              <a:rPr lang="en-GB" sz="1800" dirty="0" smtClean="0"/>
              <a:t>, J. (2007) Tenant Participation and Social Housing in the UK: Applying a Theoretical Model, Housing Studies, 22:4, 573-595.  </a:t>
            </a:r>
          </a:p>
          <a:p>
            <a:pPr marL="358775" indent="-358775">
              <a:buNone/>
            </a:pPr>
            <a:r>
              <a:rPr lang="en-GB" sz="1800" dirty="0" err="1" smtClean="0"/>
              <a:t>Spink</a:t>
            </a:r>
            <a:r>
              <a:rPr lang="en-GB" sz="1800" dirty="0" smtClean="0"/>
              <a:t>, B. (1998) Housing management 1800 to 2000: a practice in search of a policy, in: C. Cooper &amp; M. </a:t>
            </a:r>
            <a:r>
              <a:rPr lang="en-GB" sz="1800" dirty="0" err="1" smtClean="0"/>
              <a:t>Hawtin</a:t>
            </a:r>
            <a:r>
              <a:rPr lang="en-GB" sz="1800" dirty="0" smtClean="0"/>
              <a:t> (</a:t>
            </a:r>
            <a:r>
              <a:rPr lang="en-GB" sz="1800" dirty="0" err="1" smtClean="0"/>
              <a:t>Eds</a:t>
            </a:r>
            <a:r>
              <a:rPr lang="en-GB" sz="1800" dirty="0" smtClean="0"/>
              <a:t>) Resident Involvement and Community Action: Theory to Practice. Coventry: Chartered Institute of Housing.</a:t>
            </a:r>
          </a:p>
          <a:p>
            <a:pPr marL="358775" indent="-358775">
              <a:buNone/>
            </a:pPr>
            <a:r>
              <a:rPr lang="en-GB" sz="1800" dirty="0" err="1" smtClean="0"/>
              <a:t>Tunstall</a:t>
            </a:r>
            <a:r>
              <a:rPr lang="en-GB" sz="1800" dirty="0" smtClean="0"/>
              <a:t>, R. (2001) Devolution and user participation in public services: how they work and what they do, Urban Studies, 38, pp. 2495–2514.</a:t>
            </a:r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68786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71600" y="1635493"/>
            <a:ext cx="7757864" cy="4114800"/>
          </a:xfrm>
        </p:spPr>
        <p:txBody>
          <a:bodyPr/>
          <a:lstStyle/>
          <a:p>
            <a:pPr marL="358775" indent="-358775">
              <a:buNone/>
            </a:pPr>
            <a:r>
              <a:rPr lang="en-GB" sz="1800" dirty="0" smtClean="0"/>
              <a:t>van </a:t>
            </a:r>
            <a:r>
              <a:rPr lang="en-GB" sz="1800" dirty="0" err="1" smtClean="0"/>
              <a:t>Vugt</a:t>
            </a:r>
            <a:r>
              <a:rPr lang="en-GB" sz="1800" dirty="0" smtClean="0"/>
              <a:t>, M., Snyder, M., Tyler, T. R. &amp; Biel, A. (</a:t>
            </a:r>
            <a:r>
              <a:rPr lang="en-GB" sz="1800" dirty="0" err="1" smtClean="0"/>
              <a:t>Eds</a:t>
            </a:r>
            <a:r>
              <a:rPr lang="en-GB" sz="1800" dirty="0" smtClean="0"/>
              <a:t>) (2000) Cooperation in Modern Society, London: </a:t>
            </a:r>
            <a:r>
              <a:rPr lang="en-GB" sz="1800" dirty="0" err="1" smtClean="0"/>
              <a:t>Routledge</a:t>
            </a:r>
            <a:r>
              <a:rPr lang="en-GB" sz="1800" dirty="0" smtClean="0"/>
              <a:t>. </a:t>
            </a:r>
          </a:p>
          <a:p>
            <a:pPr marL="358775" indent="-358775">
              <a:buNone/>
            </a:pPr>
            <a:r>
              <a:rPr lang="en-GB" sz="1800" dirty="0" smtClean="0"/>
              <a:t>Wheeler, B. (2011), What future for social housing? Available at: </a:t>
            </a:r>
            <a:r>
              <a:rPr lang="en-GB" sz="1800" dirty="0" smtClean="0">
                <a:hlinkClick r:id="rId2"/>
              </a:rPr>
              <a:t>http://www.bbc.co.uk/news/uk-14380936</a:t>
            </a:r>
            <a:endParaRPr lang="en-GB" sz="1800" dirty="0" smtClean="0"/>
          </a:p>
          <a:p>
            <a:pPr marL="358775" indent="-358775">
              <a:buNone/>
            </a:pPr>
            <a:r>
              <a:rPr lang="en-GB" sz="1800" dirty="0" smtClean="0"/>
              <a:t>Yin, R. K. (2008), Case Study Research: Design and Methods, 4</a:t>
            </a:r>
            <a:r>
              <a:rPr lang="en-GB" sz="1800" baseline="30000" dirty="0" smtClean="0"/>
              <a:t>th</a:t>
            </a:r>
            <a:r>
              <a:rPr lang="en-GB" sz="1800" dirty="0" smtClean="0"/>
              <a:t> Edition, London: Sage Publications.</a:t>
            </a:r>
          </a:p>
        </p:txBody>
      </p:sp>
    </p:spTree>
    <p:extLst>
      <p:ext uri="{BB962C8B-B14F-4D97-AF65-F5344CB8AC3E}">
        <p14:creationId xmlns:p14="http://schemas.microsoft.com/office/powerpoint/2010/main" val="3223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GB"/>
              <a:t>Questions?</a:t>
            </a:r>
          </a:p>
        </p:txBody>
      </p:sp>
      <p:graphicFrame>
        <p:nvGraphicFramePr>
          <p:cNvPr id="103427" name="Object 3">
            <a:hlinkClick r:id="" action="ppaction://ole?verb=0"/>
          </p:cNvPr>
          <p:cNvGraphicFramePr>
            <a:graphicFrameLocks/>
          </p:cNvGraphicFramePr>
          <p:nvPr/>
        </p:nvGraphicFramePr>
        <p:xfrm>
          <a:off x="2590800" y="1752600"/>
          <a:ext cx="4343400" cy="4675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36" name="Clip" r:id="rId4" imgW="2095200" imgH="2286000" progId="MS_ClipArt_Gallery.5">
                  <p:embed/>
                </p:oleObj>
              </mc:Choice>
              <mc:Fallback>
                <p:oleObj name="Clip" r:id="rId4" imgW="2095200" imgH="2286000" progId="MS_ClipArt_Gallery.5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1752600"/>
                        <a:ext cx="4343400" cy="4675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Agenda</a:t>
            </a:r>
            <a:endParaRPr lang="en-GB" sz="4000" dirty="0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828800"/>
            <a:ext cx="48768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400" dirty="0" smtClean="0"/>
              <a:t>Background to Social Housing</a:t>
            </a:r>
          </a:p>
          <a:p>
            <a:pPr>
              <a:lnSpc>
                <a:spcPct val="90000"/>
              </a:lnSpc>
            </a:pPr>
            <a:r>
              <a:rPr lang="en-GB" sz="2400" dirty="0" smtClean="0"/>
              <a:t>One Vision Housing </a:t>
            </a:r>
          </a:p>
          <a:p>
            <a:pPr>
              <a:lnSpc>
                <a:spcPct val="90000"/>
              </a:lnSpc>
            </a:pPr>
            <a:r>
              <a:rPr lang="en-GB" sz="2400" dirty="0" smtClean="0"/>
              <a:t>Context of the research</a:t>
            </a:r>
          </a:p>
          <a:p>
            <a:pPr>
              <a:lnSpc>
                <a:spcPct val="90000"/>
              </a:lnSpc>
            </a:pPr>
            <a:r>
              <a:rPr lang="en-GB" sz="2400" dirty="0" smtClean="0"/>
              <a:t>Adopted Approach</a:t>
            </a:r>
          </a:p>
          <a:p>
            <a:pPr>
              <a:lnSpc>
                <a:spcPct val="90000"/>
              </a:lnSpc>
            </a:pPr>
            <a:r>
              <a:rPr lang="en-GB" sz="2400" dirty="0" smtClean="0"/>
              <a:t>Findings</a:t>
            </a:r>
          </a:p>
          <a:p>
            <a:pPr>
              <a:lnSpc>
                <a:spcPct val="90000"/>
              </a:lnSpc>
            </a:pPr>
            <a:r>
              <a:rPr lang="en-GB" sz="2400" dirty="0" smtClean="0"/>
              <a:t>Analysis</a:t>
            </a:r>
          </a:p>
          <a:p>
            <a:pPr>
              <a:lnSpc>
                <a:spcPct val="90000"/>
              </a:lnSpc>
            </a:pPr>
            <a:r>
              <a:rPr lang="en-GB" sz="2400" dirty="0" smtClean="0"/>
              <a:t>Preliminary implications</a:t>
            </a:r>
          </a:p>
          <a:p>
            <a:pPr>
              <a:lnSpc>
                <a:spcPct val="90000"/>
              </a:lnSpc>
            </a:pPr>
            <a:r>
              <a:rPr lang="en-GB" sz="2400" dirty="0" smtClean="0"/>
              <a:t>Conclusions</a:t>
            </a:r>
          </a:p>
          <a:p>
            <a:pPr>
              <a:lnSpc>
                <a:spcPct val="90000"/>
              </a:lnSpc>
            </a:pPr>
            <a:r>
              <a:rPr lang="en-GB" sz="2400" dirty="0" smtClean="0"/>
              <a:t>Quo </a:t>
            </a:r>
            <a:r>
              <a:rPr lang="en-GB" sz="2400" dirty="0" err="1" smtClean="0"/>
              <a:t>vadis</a:t>
            </a:r>
            <a:r>
              <a:rPr lang="en-GB" sz="2400" dirty="0" smtClean="0"/>
              <a:t> …</a:t>
            </a:r>
          </a:p>
          <a:p>
            <a:pPr>
              <a:lnSpc>
                <a:spcPct val="90000"/>
              </a:lnSpc>
            </a:pPr>
            <a:r>
              <a:rPr lang="en-GB" sz="2400" dirty="0" smtClean="0"/>
              <a:t>Q&amp;A</a:t>
            </a:r>
            <a:endParaRPr lang="en-GB" sz="2400" dirty="0"/>
          </a:p>
        </p:txBody>
      </p:sp>
      <p:pic>
        <p:nvPicPr>
          <p:cNvPr id="97284" name="Picture 4" descr="MC900351966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19" y="2708920"/>
            <a:ext cx="2899875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733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GB" sz="4000" dirty="0" smtClean="0"/>
              <a:t>Background to Social Housing - 1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71550" y="1844675"/>
            <a:ext cx="5472658" cy="4537075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r>
              <a:rPr lang="en-GB" sz="2000" dirty="0" smtClean="0"/>
              <a:t>Since 1919, local authorities have been required by law to provide council housing (Lloyd George's "Homes fit for Heroes" campaign) sparked by poor physical condition of army recruits. </a:t>
            </a:r>
          </a:p>
          <a:p>
            <a:r>
              <a:rPr lang="en-GB" sz="2000" dirty="0" smtClean="0"/>
              <a:t>Clement Attlee's post-war Labour government built more than a million homes, 80% of which were council houses, largely to replace those destroyed by Hitler.</a:t>
            </a:r>
          </a:p>
          <a:p>
            <a:r>
              <a:rPr lang="en-GB" sz="2000" dirty="0" smtClean="0"/>
              <a:t>Then … giving council tenants the opportunity to buy the homes they were living in - at a generous discount - was one of the defining policies of the Thatcher era (circa 1980).  Two million (many of them labour voters, did).  </a:t>
            </a:r>
            <a:endParaRPr lang="en-GB" sz="800" dirty="0"/>
          </a:p>
        </p:txBody>
      </p:sp>
      <p:pic>
        <p:nvPicPr>
          <p:cNvPr id="95245" name="Picture 13" descr="C:\Users\Steve\AppData\Local\Microsoft\Windows\Temporary Internet Files\Content.IE5\P0N7OYA2\MC90028030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204864"/>
            <a:ext cx="2304256" cy="3141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GB" sz="4000" dirty="0" smtClean="0"/>
              <a:t>Background to Social Housing - 2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71550" y="1844675"/>
            <a:ext cx="5328642" cy="4537075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pPr marL="358775" lvl="1" indent="-358775"/>
            <a:r>
              <a:rPr lang="en-GB" sz="2000" dirty="0" smtClean="0"/>
              <a:t>New Labour (late 90s Blair) was an enthusiastic champion of ‘right to buy’ and home ownership in general.  Helping working people to get a foot on the property ladder. </a:t>
            </a:r>
          </a:p>
          <a:p>
            <a:pPr marL="358775" lvl="1" indent="-358775"/>
            <a:r>
              <a:rPr lang="en-GB" sz="2000" dirty="0" smtClean="0"/>
              <a:t>But … the "right-to-buy" phenomenon had led to a massive depletion in council housing stock … council housing estates were fast becoming the accommodation of last resort for those left behind by society, as families on middle incomes sold up and moved out.  </a:t>
            </a:r>
          </a:p>
          <a:p>
            <a:r>
              <a:rPr lang="en-GB" sz="2000" dirty="0" smtClean="0"/>
              <a:t>Then … the near collapse of the banking system in 2008 ended the hopes of many on average incomes of ever owning their own homes. (</a:t>
            </a:r>
            <a:r>
              <a:rPr lang="en-GB" sz="2000" dirty="0" smtClean="0">
                <a:hlinkClick r:id="rId3"/>
              </a:rPr>
              <a:t>http://www.bbc.co.uk/news/uk-14380936</a:t>
            </a:r>
            <a:r>
              <a:rPr lang="en-GB" sz="2000" dirty="0" smtClean="0"/>
              <a:t>)</a:t>
            </a:r>
          </a:p>
          <a:p>
            <a:endParaRPr lang="en-GB" sz="2000" dirty="0" smtClean="0"/>
          </a:p>
        </p:txBody>
      </p:sp>
      <p:pic>
        <p:nvPicPr>
          <p:cNvPr id="123906" name="Picture 2" descr="C:\Users\Steve\AppData\Local\Microsoft\Windows\Temporary Internet Files\Content.IE5\F2S9EG3O\MP900427591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9678" y="3068960"/>
            <a:ext cx="249627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79230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anchor="b"/>
          <a:lstStyle/>
          <a:p>
            <a:r>
              <a:rPr lang="en-GB" dirty="0" smtClean="0"/>
              <a:t>Housing Associations </a:t>
            </a:r>
            <a:endParaRPr lang="en-GB" dirty="0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1828800"/>
            <a:ext cx="5093568" cy="4114800"/>
          </a:xfrm>
        </p:spPr>
        <p:txBody>
          <a:bodyPr/>
          <a:lstStyle/>
          <a:p>
            <a:r>
              <a:rPr lang="en-GB" sz="2400" dirty="0" smtClean="0"/>
              <a:t>Private, non-profit making</a:t>
            </a:r>
          </a:p>
          <a:p>
            <a:r>
              <a:rPr lang="en-GB" sz="2400" dirty="0" smtClean="0"/>
              <a:t>Operating surplus used to maintain existing properties &amp; buy new stock</a:t>
            </a:r>
          </a:p>
          <a:p>
            <a:r>
              <a:rPr lang="en-GB" sz="2400" dirty="0" smtClean="0"/>
              <a:t>Existed since 19</a:t>
            </a:r>
            <a:r>
              <a:rPr lang="en-GB" sz="2400" baseline="30000" dirty="0" smtClean="0"/>
              <a:t>th</a:t>
            </a:r>
            <a:r>
              <a:rPr lang="en-GB" sz="2400" dirty="0" smtClean="0"/>
              <a:t> century </a:t>
            </a:r>
          </a:p>
          <a:p>
            <a:r>
              <a:rPr lang="en-GB" sz="2400" dirty="0" smtClean="0"/>
              <a:t>Many local councils have transferred their stock to housing associations over the last decade or so to save money</a:t>
            </a:r>
          </a:p>
          <a:p>
            <a:r>
              <a:rPr lang="en-GB" sz="2400" dirty="0" smtClean="0"/>
              <a:t>Housing associations are run as private enterprises … but are heavily regulated </a:t>
            </a:r>
            <a:endParaRPr lang="en-GB" sz="2400" dirty="0"/>
          </a:p>
        </p:txBody>
      </p:sp>
      <p:pic>
        <p:nvPicPr>
          <p:cNvPr id="93191" name="Picture 7" descr="C:\Users\Steve\AppData\Local\Microsoft\Windows\Temporary Internet Files\Content.IE5\F2S9EG3O\MP900442456[1].jp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140968"/>
            <a:ext cx="2691082" cy="1788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Timeline … </a:t>
            </a:r>
            <a:endParaRPr lang="en-GB" dirty="0"/>
          </a:p>
        </p:txBody>
      </p:sp>
      <p:pic>
        <p:nvPicPr>
          <p:cNvPr id="120834" name="Picture 2" descr="New hom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837995"/>
            <a:ext cx="6768752" cy="4687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36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anchor="b"/>
          <a:lstStyle/>
          <a:p>
            <a:r>
              <a:rPr lang="en-GB" dirty="0" smtClean="0"/>
              <a:t>One Vision Housing (OVH) </a:t>
            </a:r>
            <a:endParaRPr lang="en-GB" dirty="0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71600" y="1771819"/>
            <a:ext cx="6605736" cy="4114800"/>
          </a:xfrm>
        </p:spPr>
        <p:txBody>
          <a:bodyPr/>
          <a:lstStyle/>
          <a:p>
            <a:r>
              <a:rPr lang="en-GB" sz="2000" dirty="0" smtClean="0"/>
              <a:t>Formed in 2006 with stock transfer from </a:t>
            </a:r>
            <a:r>
              <a:rPr lang="en-GB" sz="2000" dirty="0" err="1" smtClean="0"/>
              <a:t>Sefton</a:t>
            </a:r>
            <a:r>
              <a:rPr lang="en-GB" sz="2000" dirty="0" smtClean="0"/>
              <a:t> Council</a:t>
            </a:r>
          </a:p>
          <a:p>
            <a:r>
              <a:rPr lang="en-GB" sz="2000" dirty="0" smtClean="0"/>
              <a:t>Currently over 11,500 homes in stock</a:t>
            </a:r>
          </a:p>
          <a:p>
            <a:r>
              <a:rPr lang="en-GB" sz="2000" dirty="0" smtClean="0"/>
              <a:t>Multi-award winning, including 2012 &amp; 2013 Sunday Times “Best company to work for”</a:t>
            </a:r>
          </a:p>
          <a:p>
            <a:r>
              <a:rPr lang="en-GB" sz="2000" dirty="0" smtClean="0"/>
              <a:t>Mission – to be the: </a:t>
            </a:r>
            <a:r>
              <a:rPr lang="en-GB" sz="1600" dirty="0" smtClean="0"/>
              <a:t> </a:t>
            </a:r>
            <a:r>
              <a:rPr lang="en-GB" sz="2400" dirty="0" smtClean="0"/>
              <a:t> </a:t>
            </a:r>
          </a:p>
          <a:p>
            <a:pPr lvl="2"/>
            <a:r>
              <a:rPr lang="en-GB" sz="1600" dirty="0" smtClean="0">
                <a:effectLst/>
              </a:rPr>
              <a:t>Best employer</a:t>
            </a:r>
          </a:p>
          <a:p>
            <a:pPr lvl="2"/>
            <a:r>
              <a:rPr lang="en-GB" sz="1600" dirty="0" smtClean="0">
                <a:effectLst/>
              </a:rPr>
              <a:t>Best landlord</a:t>
            </a:r>
          </a:p>
          <a:p>
            <a:pPr lvl="2"/>
            <a:r>
              <a:rPr lang="en-GB" sz="1600" dirty="0" smtClean="0">
                <a:effectLst/>
              </a:rPr>
              <a:t>Best business</a:t>
            </a:r>
          </a:p>
          <a:p>
            <a:pPr lvl="2"/>
            <a:r>
              <a:rPr lang="en-GB" sz="1600" dirty="0" smtClean="0">
                <a:effectLst/>
              </a:rPr>
              <a:t>Best investor in communities</a:t>
            </a:r>
          </a:p>
          <a:p>
            <a:r>
              <a:rPr lang="en-GB" sz="2000" dirty="0" smtClean="0"/>
              <a:t>Values – commitment to:</a:t>
            </a:r>
          </a:p>
          <a:p>
            <a:pPr lvl="2"/>
            <a:r>
              <a:rPr lang="en-GB" sz="1600" dirty="0" smtClean="0">
                <a:effectLst/>
              </a:rPr>
              <a:t>Success – we will be the best</a:t>
            </a:r>
          </a:p>
          <a:p>
            <a:pPr lvl="2"/>
            <a:r>
              <a:rPr lang="en-GB" sz="1600" dirty="0" smtClean="0">
                <a:effectLst/>
              </a:rPr>
              <a:t>Passion – we love what we do</a:t>
            </a:r>
          </a:p>
          <a:p>
            <a:pPr lvl="2"/>
            <a:r>
              <a:rPr lang="en-GB" sz="1600" dirty="0" smtClean="0">
                <a:effectLst/>
              </a:rPr>
              <a:t>Authenticity – we do what we say we will do</a:t>
            </a:r>
          </a:p>
          <a:p>
            <a:pPr lvl="2"/>
            <a:r>
              <a:rPr lang="en-GB" sz="1600" dirty="0" smtClean="0">
                <a:effectLst/>
              </a:rPr>
              <a:t>Courage – we dare to be different</a:t>
            </a:r>
          </a:p>
          <a:p>
            <a:pPr lvl="2"/>
            <a:r>
              <a:rPr lang="en-GB" sz="1600" dirty="0" smtClean="0">
                <a:effectLst/>
              </a:rPr>
              <a:t>Enterprise – we never stand still</a:t>
            </a:r>
          </a:p>
          <a:p>
            <a:pPr lvl="2"/>
            <a:endParaRPr lang="en-GB" sz="1200" dirty="0"/>
          </a:p>
        </p:txBody>
      </p:sp>
      <p:pic>
        <p:nvPicPr>
          <p:cNvPr id="125954" name="Picture 2" descr="One Vision Hous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9462" y="3501008"/>
            <a:ext cx="393471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046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Context of the Research</a:t>
            </a:r>
            <a:endParaRPr lang="en-GB" sz="4000" dirty="0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1828800"/>
            <a:ext cx="4949552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2000" dirty="0" smtClean="0"/>
              <a:t>OVH </a:t>
            </a:r>
            <a:r>
              <a:rPr lang="en-GB" sz="2000" dirty="0" smtClean="0">
                <a:effectLst/>
              </a:rPr>
              <a:t>work with their Scrutiny Panel and Resident Inspectors to continuously review services and ensure they are striving for excellence in resident care … but how else might OVH improve to better meet the needs of their tenants?</a:t>
            </a:r>
          </a:p>
          <a:p>
            <a:pPr>
              <a:lnSpc>
                <a:spcPct val="80000"/>
              </a:lnSpc>
            </a:pPr>
            <a:endParaRPr lang="en-GB" sz="2000" dirty="0" smtClean="0"/>
          </a:p>
          <a:p>
            <a:pPr>
              <a:lnSpc>
                <a:spcPct val="80000"/>
              </a:lnSpc>
            </a:pPr>
            <a:r>
              <a:rPr lang="en-GB" sz="2000" dirty="0" smtClean="0"/>
              <a:t>We decided to start at the top with their Board</a:t>
            </a:r>
          </a:p>
          <a:p>
            <a:pPr>
              <a:lnSpc>
                <a:spcPct val="80000"/>
              </a:lnSpc>
            </a:pPr>
            <a:endParaRPr lang="en-GB" sz="2000" dirty="0"/>
          </a:p>
          <a:p>
            <a:pPr>
              <a:lnSpc>
                <a:spcPct val="80000"/>
              </a:lnSpc>
            </a:pPr>
            <a:r>
              <a:rPr lang="en-GB" sz="2000" dirty="0" smtClean="0"/>
              <a:t>Board = 4 independents, 2 council nominees &amp; 4 tenants </a:t>
            </a:r>
          </a:p>
          <a:p>
            <a:pPr>
              <a:lnSpc>
                <a:spcPct val="80000"/>
              </a:lnSpc>
            </a:pPr>
            <a:endParaRPr lang="en-GB" sz="2000" dirty="0"/>
          </a:p>
          <a:p>
            <a:pPr>
              <a:lnSpc>
                <a:spcPct val="80000"/>
              </a:lnSpc>
            </a:pPr>
            <a:r>
              <a:rPr lang="en-GB" sz="2000" dirty="0" smtClean="0"/>
              <a:t>Research question </a:t>
            </a:r>
            <a:r>
              <a:rPr lang="en-GB" sz="2000" dirty="0" smtClean="0">
                <a:solidFill>
                  <a:srgbClr val="FF0000"/>
                </a:solidFill>
              </a:rPr>
              <a:t>“How can tenant Board members add extra value to OVH?”</a:t>
            </a:r>
            <a:endParaRPr lang="en-GB" sz="2000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endParaRPr lang="en-GB" sz="2000" dirty="0" smtClean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r>
              <a:rPr lang="en-GB" sz="2000" dirty="0" smtClean="0"/>
              <a:t>Funded research – 50% </a:t>
            </a:r>
            <a:r>
              <a:rPr lang="en-GB" sz="2000" dirty="0" err="1" smtClean="0"/>
              <a:t>UoC</a:t>
            </a:r>
            <a:r>
              <a:rPr lang="en-GB" sz="2000" dirty="0" smtClean="0"/>
              <a:t> &amp; 50% OVH</a:t>
            </a:r>
          </a:p>
          <a:p>
            <a:pPr>
              <a:lnSpc>
                <a:spcPct val="80000"/>
              </a:lnSpc>
            </a:pPr>
            <a:endParaRPr lang="en-GB" sz="2000" dirty="0">
              <a:solidFill>
                <a:srgbClr val="FF0000"/>
              </a:solidFill>
            </a:endParaRPr>
          </a:p>
        </p:txBody>
      </p:sp>
      <p:pic>
        <p:nvPicPr>
          <p:cNvPr id="82948" name="Picture 4" descr="C:\Users\Steve\AppData\Local\Microsoft\Windows\Temporary Internet Files\Content.IE5\F2S9EG3O\MC900441523[1]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1004" y="2492896"/>
            <a:ext cx="286603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OTEBOOK">
  <a:themeElements>
    <a:clrScheme name="NOTEBOOK 1">
      <a:dk1>
        <a:srgbClr val="402000"/>
      </a:dk1>
      <a:lt1>
        <a:srgbClr val="FBFAE2"/>
      </a:lt1>
      <a:dk2>
        <a:srgbClr val="996633"/>
      </a:dk2>
      <a:lt2>
        <a:srgbClr val="A08366"/>
      </a:lt2>
      <a:accent1>
        <a:srgbClr val="CE9964"/>
      </a:accent1>
      <a:accent2>
        <a:srgbClr val="CD3333"/>
      </a:accent2>
      <a:accent3>
        <a:srgbClr val="FDFCEE"/>
      </a:accent3>
      <a:accent4>
        <a:srgbClr val="351A00"/>
      </a:accent4>
      <a:accent5>
        <a:srgbClr val="E3CAB8"/>
      </a:accent5>
      <a:accent6>
        <a:srgbClr val="BA2D2D"/>
      </a:accent6>
      <a:hlink>
        <a:srgbClr val="9A7F32"/>
      </a:hlink>
      <a:folHlink>
        <a:srgbClr val="ECA07A"/>
      </a:folHlink>
    </a:clrScheme>
    <a:fontScheme name="NOTEBOOK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Symbol" pitchFamily="18" charset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Symbol" pitchFamily="18" charset="2"/>
          </a:defRPr>
        </a:defPPr>
      </a:lstStyle>
    </a:lnDef>
  </a:objectDefaults>
  <a:extraClrSchemeLst>
    <a:extraClrScheme>
      <a:clrScheme name="NOTEBOOK 1">
        <a:dk1>
          <a:srgbClr val="402000"/>
        </a:dk1>
        <a:lt1>
          <a:srgbClr val="FBFAE2"/>
        </a:lt1>
        <a:dk2>
          <a:srgbClr val="996633"/>
        </a:dk2>
        <a:lt2>
          <a:srgbClr val="A08366"/>
        </a:lt2>
        <a:accent1>
          <a:srgbClr val="CE9964"/>
        </a:accent1>
        <a:accent2>
          <a:srgbClr val="CD3333"/>
        </a:accent2>
        <a:accent3>
          <a:srgbClr val="FDFCEE"/>
        </a:accent3>
        <a:accent4>
          <a:srgbClr val="351A00"/>
        </a:accent4>
        <a:accent5>
          <a:srgbClr val="E3CAB8"/>
        </a:accent5>
        <a:accent6>
          <a:srgbClr val="BA2D2D"/>
        </a:accent6>
        <a:hlink>
          <a:srgbClr val="9A7F32"/>
        </a:hlink>
        <a:folHlink>
          <a:srgbClr val="ECA0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TEBOOK 2">
        <a:dk1>
          <a:srgbClr val="402000"/>
        </a:dk1>
        <a:lt1>
          <a:srgbClr val="FFFFFF"/>
        </a:lt1>
        <a:dk2>
          <a:srgbClr val="996633"/>
        </a:dk2>
        <a:lt2>
          <a:srgbClr val="A08366"/>
        </a:lt2>
        <a:accent1>
          <a:srgbClr val="CE9964"/>
        </a:accent1>
        <a:accent2>
          <a:srgbClr val="CD3333"/>
        </a:accent2>
        <a:accent3>
          <a:srgbClr val="FFFFFF"/>
        </a:accent3>
        <a:accent4>
          <a:srgbClr val="351A00"/>
        </a:accent4>
        <a:accent5>
          <a:srgbClr val="E3CAB8"/>
        </a:accent5>
        <a:accent6>
          <a:srgbClr val="BA2D2D"/>
        </a:accent6>
        <a:hlink>
          <a:srgbClr val="9A7F32"/>
        </a:hlink>
        <a:folHlink>
          <a:srgbClr val="ECA0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TEBOOK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TEBOOK 4">
        <a:dk1>
          <a:srgbClr val="1C1C1C"/>
        </a:dk1>
        <a:lt1>
          <a:srgbClr val="FFFFFF"/>
        </a:lt1>
        <a:dk2>
          <a:srgbClr val="000066"/>
        </a:dk2>
        <a:lt2>
          <a:srgbClr val="666699"/>
        </a:lt2>
        <a:accent1>
          <a:srgbClr val="FF5050"/>
        </a:accent1>
        <a:accent2>
          <a:srgbClr val="009999"/>
        </a:accent2>
        <a:accent3>
          <a:srgbClr val="FFFFFF"/>
        </a:accent3>
        <a:accent4>
          <a:srgbClr val="161616"/>
        </a:accent4>
        <a:accent5>
          <a:srgbClr val="FFB3B3"/>
        </a:accent5>
        <a:accent6>
          <a:srgbClr val="008A8A"/>
        </a:accent6>
        <a:hlink>
          <a:srgbClr val="3366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Office\office97\Templates\Presentation Designs\NOTEBOOK.POT</Template>
  <TotalTime>1541</TotalTime>
  <Pages>18</Pages>
  <Words>1744</Words>
  <Application>Microsoft Office PowerPoint</Application>
  <PresentationFormat>On-screen Show (4:3)</PresentationFormat>
  <Paragraphs>177</Paragraphs>
  <Slides>26</Slides>
  <Notes>23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NOTEBOOK</vt:lpstr>
      <vt:lpstr>Clip</vt:lpstr>
      <vt:lpstr>Social Housing Sustainability in Turbulent Times: A Case Study</vt:lpstr>
      <vt:lpstr>PowerPoint Presentation</vt:lpstr>
      <vt:lpstr>Agenda</vt:lpstr>
      <vt:lpstr>Background to Social Housing - 1 </vt:lpstr>
      <vt:lpstr>Background to Social Housing - 2 </vt:lpstr>
      <vt:lpstr>Housing Associations </vt:lpstr>
      <vt:lpstr>Timeline … </vt:lpstr>
      <vt:lpstr>One Vision Housing (OVH) </vt:lpstr>
      <vt:lpstr>Context of the Research</vt:lpstr>
      <vt:lpstr>Adopted Approach</vt:lpstr>
      <vt:lpstr>Findings - 1</vt:lpstr>
      <vt:lpstr>Findings - 2</vt:lpstr>
      <vt:lpstr>Findings - 3</vt:lpstr>
      <vt:lpstr>Findings - 4</vt:lpstr>
      <vt:lpstr>Findings - 5</vt:lpstr>
      <vt:lpstr>Findings - 6</vt:lpstr>
      <vt:lpstr>Analysis - 1</vt:lpstr>
      <vt:lpstr>Analysis - 2</vt:lpstr>
      <vt:lpstr>Analysis - 3</vt:lpstr>
      <vt:lpstr>Preliminary Implications</vt:lpstr>
      <vt:lpstr>Conclusions</vt:lpstr>
      <vt:lpstr>Quo Vadis?</vt:lpstr>
      <vt:lpstr>References</vt:lpstr>
      <vt:lpstr>References</vt:lpstr>
      <vt:lpstr>References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 Impact in the UK: Some Lessons from the UK's most Successful Companies</dc:title>
  <dc:creator>Steve Page</dc:creator>
  <cp:lastModifiedBy>Steve Page</cp:lastModifiedBy>
  <cp:revision>66</cp:revision>
  <cp:lastPrinted>1998-04-11T08:02:44Z</cp:lastPrinted>
  <dcterms:created xsi:type="dcterms:W3CDTF">1998-03-02T02:54:40Z</dcterms:created>
  <dcterms:modified xsi:type="dcterms:W3CDTF">2013-04-29T10:50:39Z</dcterms:modified>
</cp:coreProperties>
</file>